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37"/>
  </p:notesMasterIdLst>
  <p:sldIdLst>
    <p:sldId id="256" r:id="rId2"/>
    <p:sldId id="261" r:id="rId3"/>
    <p:sldId id="262" r:id="rId4"/>
    <p:sldId id="335" r:id="rId5"/>
    <p:sldId id="281" r:id="rId6"/>
    <p:sldId id="265" r:id="rId7"/>
    <p:sldId id="309" r:id="rId8"/>
    <p:sldId id="312" r:id="rId9"/>
    <p:sldId id="337" r:id="rId10"/>
    <p:sldId id="306" r:id="rId11"/>
    <p:sldId id="336" r:id="rId12"/>
    <p:sldId id="307" r:id="rId13"/>
    <p:sldId id="313" r:id="rId14"/>
    <p:sldId id="319" r:id="rId15"/>
    <p:sldId id="338" r:id="rId16"/>
    <p:sldId id="343" r:id="rId17"/>
    <p:sldId id="344" r:id="rId18"/>
    <p:sldId id="339" r:id="rId19"/>
    <p:sldId id="317" r:id="rId20"/>
    <p:sldId id="329" r:id="rId21"/>
    <p:sldId id="314" r:id="rId22"/>
    <p:sldId id="318" r:id="rId23"/>
    <p:sldId id="340" r:id="rId24"/>
    <p:sldId id="320" r:id="rId25"/>
    <p:sldId id="321" r:id="rId26"/>
    <p:sldId id="324" r:id="rId27"/>
    <p:sldId id="325" r:id="rId28"/>
    <p:sldId id="326" r:id="rId29"/>
    <p:sldId id="345" r:id="rId30"/>
    <p:sldId id="328" r:id="rId31"/>
    <p:sldId id="330" r:id="rId32"/>
    <p:sldId id="332" r:id="rId33"/>
    <p:sldId id="333" r:id="rId34"/>
    <p:sldId id="341" r:id="rId35"/>
    <p:sldId id="334"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8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990E6D-10A8-4AC9-BA4E-AD88342C294F}">
  <a:tblStyle styleId="{F4990E6D-10A8-4AC9-BA4E-AD88342C29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5226" autoAdjust="0"/>
  </p:normalViewPr>
  <p:slideViewPr>
    <p:cSldViewPr snapToGrid="0">
      <p:cViewPr varScale="1">
        <p:scale>
          <a:sx n="106" d="100"/>
          <a:sy n="106" d="100"/>
        </p:scale>
        <p:origin x="1123"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1c24f4d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1c24f4d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0AAA67D1-B915-EFFA-904D-9B43F9AAE41F}"/>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834536E7-139B-F1E3-1C06-50EFD83F7D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B26C4F7B-524F-A083-47A1-47FBD2AB2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686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0AAA67D1-B915-EFFA-904D-9B43F9AAE41F}"/>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834536E7-139B-F1E3-1C06-50EFD83F7D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B26C4F7B-524F-A083-47A1-47FBD2AB2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37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B1ED7222-9B48-B621-9A5C-D371392327E7}"/>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434BE2E1-3890-6E56-0E93-101163058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CCB02961-519C-4BBF-817F-296B5FAE08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35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C5826962-2FE9-BC07-6D8C-6E806E61E48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66BCF9F9-5D7D-1AED-46B4-ED5FC9667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C47D3B8B-1E76-F165-DD83-8EB21E82B0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51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1c24f4d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1c24f4d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227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15C34BE8-AC75-1151-AB52-18D8BB74EF7A}"/>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AE42428F-D3A8-E48F-3EF2-6B3D8DF0D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729904A3-61F0-4012-AC47-B10491DBEF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27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15C34BE8-AC75-1151-AB52-18D8BB74EF7A}"/>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AE42428F-D3A8-E48F-3EF2-6B3D8DF0D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729904A3-61F0-4012-AC47-B10491DBEF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34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71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4C766697-B8ED-7597-63AB-B53AF4EF3236}"/>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3B83241F-7342-6C49-898B-D70E6554D5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D7868F89-8FCD-D9BC-8458-0247751322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5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5e88ac88b_2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5e88ac88b_2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65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83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4C766697-B8ED-7597-63AB-B53AF4EF3236}"/>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3B83241F-7342-6C49-898B-D70E6554D5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D7868F89-8FCD-D9BC-8458-0247751322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005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493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86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76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94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896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55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98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5e88ac88b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5e88ac88b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94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420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197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58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817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6FE86BC-52B6-76B4-E9A7-C3FE390CFEDC}"/>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BCB62A34-7045-C9C1-6781-F2952BCB89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4E9FAB2F-2437-27B8-262C-F6763DD01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74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5e88ac88b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08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5e88ac88b_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5e88ac88b_2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5e88ac88b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15C34BE8-AC75-1151-AB52-18D8BB74EF7A}"/>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AE42428F-D3A8-E48F-3EF2-6B3D8DF0D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729904A3-61F0-4012-AC47-B10491DBEF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32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95862368-5F30-1050-2A7E-FA5B5CFD9359}"/>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891DDB34-5A40-1B35-B315-F7656F1BF9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77B917DD-13BC-D93B-96D4-805EA05A7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58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95862368-5F30-1050-2A7E-FA5B5CFD9359}"/>
            </a:ext>
          </a:extLst>
        </p:cNvPr>
        <p:cNvGrpSpPr/>
        <p:nvPr/>
      </p:nvGrpSpPr>
      <p:grpSpPr>
        <a:xfrm>
          <a:off x="0" y="0"/>
          <a:ext cx="0" cy="0"/>
          <a:chOff x="0" y="0"/>
          <a:chExt cx="0" cy="0"/>
        </a:xfrm>
      </p:grpSpPr>
      <p:sp>
        <p:nvSpPr>
          <p:cNvPr id="454" name="Google Shape;454;gf5e88ac88b_2_566:notes">
            <a:extLst>
              <a:ext uri="{FF2B5EF4-FFF2-40B4-BE49-F238E27FC236}">
                <a16:creationId xmlns:a16="http://schemas.microsoft.com/office/drawing/2014/main" id="{891DDB34-5A40-1B35-B315-F7656F1BF9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5e88ac88b_2_566:notes">
            <a:extLst>
              <a:ext uri="{FF2B5EF4-FFF2-40B4-BE49-F238E27FC236}">
                <a16:creationId xmlns:a16="http://schemas.microsoft.com/office/drawing/2014/main" id="{77B917DD-13BC-D93B-96D4-805EA05A7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105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3858900" cy="1950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200">
                <a:solidFill>
                  <a:schemeClr val="lt1"/>
                </a:solidFill>
                <a:latin typeface="Archivo Black"/>
                <a:ea typeface="Archivo Black"/>
                <a:cs typeface="Archivo Black"/>
                <a:sym typeface="Archiv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261125"/>
            <a:ext cx="3858900" cy="473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latin typeface="Anaheim"/>
                <a:ea typeface="Anaheim"/>
                <a:cs typeface="Anaheim"/>
                <a:sym typeface="Anahei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0455376">
            <a:off x="-1464266" y="4385816"/>
            <a:ext cx="2175831" cy="948433"/>
            <a:chOff x="5586650" y="985525"/>
            <a:chExt cx="1303925" cy="850925"/>
          </a:xfrm>
        </p:grpSpPr>
        <p:sp>
          <p:nvSpPr>
            <p:cNvPr id="12" name="Google Shape;12;p2"/>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874275" y="-742646"/>
            <a:ext cx="2259700" cy="2480620"/>
          </a:xfrm>
          <a:custGeom>
            <a:avLst/>
            <a:gdLst/>
            <a:ahLst/>
            <a:cxnLst/>
            <a:rect l="l" t="t" r="r" b="b"/>
            <a:pathLst>
              <a:path w="133237" h="146263" extrusionOk="0">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w="38100" cap="flat" cmpd="sng">
            <a:solidFill>
              <a:srgbClr val="FF9900"/>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13225" y="539500"/>
            <a:ext cx="7717500" cy="559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body" idx="1"/>
          </p:nvPr>
        </p:nvSpPr>
        <p:spPr>
          <a:xfrm>
            <a:off x="726325" y="1853688"/>
            <a:ext cx="3434100" cy="1029600"/>
          </a:xfrm>
          <a:prstGeom prst="rect">
            <a:avLst/>
          </a:prstGeom>
          <a:noFill/>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5"/>
          <p:cNvSpPr txBox="1">
            <a:spLocks noGrp="1"/>
          </p:cNvSpPr>
          <p:nvPr>
            <p:ph type="body" idx="2"/>
          </p:nvPr>
        </p:nvSpPr>
        <p:spPr>
          <a:xfrm>
            <a:off x="720275" y="3434563"/>
            <a:ext cx="3434100" cy="795900"/>
          </a:xfrm>
          <a:prstGeom prst="rect">
            <a:avLst/>
          </a:prstGeom>
          <a:noFill/>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5"/>
          <p:cNvSpPr txBox="1">
            <a:spLocks noGrp="1"/>
          </p:cNvSpPr>
          <p:nvPr>
            <p:ph type="title" idx="3"/>
          </p:nvPr>
        </p:nvSpPr>
        <p:spPr>
          <a:xfrm>
            <a:off x="729350" y="1463325"/>
            <a:ext cx="3434100" cy="44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 name="Google Shape;38;p5"/>
          <p:cNvSpPr txBox="1">
            <a:spLocks noGrp="1"/>
          </p:cNvSpPr>
          <p:nvPr>
            <p:ph type="title" idx="4"/>
          </p:nvPr>
        </p:nvSpPr>
        <p:spPr>
          <a:xfrm>
            <a:off x="723300" y="3044150"/>
            <a:ext cx="3434100" cy="44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39" name="Google Shape;39;p5"/>
          <p:cNvGrpSpPr/>
          <p:nvPr/>
        </p:nvGrpSpPr>
        <p:grpSpPr>
          <a:xfrm>
            <a:off x="4130258" y="1191700"/>
            <a:ext cx="4394311" cy="4329257"/>
            <a:chOff x="4867674" y="0"/>
            <a:chExt cx="4206692" cy="4184475"/>
          </a:xfrm>
        </p:grpSpPr>
        <p:grpSp>
          <p:nvGrpSpPr>
            <p:cNvPr id="40" name="Google Shape;40;p5"/>
            <p:cNvGrpSpPr/>
            <p:nvPr/>
          </p:nvGrpSpPr>
          <p:grpSpPr>
            <a:xfrm>
              <a:off x="4867674" y="376541"/>
              <a:ext cx="4206692" cy="3389122"/>
              <a:chOff x="854200" y="1423650"/>
              <a:chExt cx="5418900" cy="3288175"/>
            </a:xfrm>
          </p:grpSpPr>
          <p:cxnSp>
            <p:nvCxnSpPr>
              <p:cNvPr id="41" name="Google Shape;41;p5"/>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2" name="Google Shape;42;p5"/>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3" name="Google Shape;43;p5"/>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4" name="Google Shape;44;p5"/>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5" name="Google Shape;45;p5"/>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6" name="Google Shape;46;p5"/>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47" name="Google Shape;47;p5"/>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nvGrpSpPr>
            <p:cNvPr id="48" name="Google Shape;48;p5"/>
            <p:cNvGrpSpPr/>
            <p:nvPr/>
          </p:nvGrpSpPr>
          <p:grpSpPr>
            <a:xfrm rot="-5400000">
              <a:off x="4782622" y="505693"/>
              <a:ext cx="4184475" cy="3173089"/>
              <a:chOff x="854200" y="1423650"/>
              <a:chExt cx="5418900" cy="3288175"/>
            </a:xfrm>
          </p:grpSpPr>
          <p:cxnSp>
            <p:nvCxnSpPr>
              <p:cNvPr id="49" name="Google Shape;49;p5"/>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0" name="Google Shape;50;p5"/>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1" name="Google Shape;51;p5"/>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2" name="Google Shape;52;p5"/>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3" name="Google Shape;53;p5"/>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4" name="Google Shape;54;p5"/>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55" name="Google Shape;55;p5"/>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713225" y="539500"/>
            <a:ext cx="7717500" cy="565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0" name="Google Shape;60;p7"/>
          <p:cNvSpPr txBox="1">
            <a:spLocks noGrp="1"/>
          </p:cNvSpPr>
          <p:nvPr>
            <p:ph type="body" idx="1"/>
          </p:nvPr>
        </p:nvSpPr>
        <p:spPr>
          <a:xfrm>
            <a:off x="713225" y="1804850"/>
            <a:ext cx="3858900" cy="134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3"/>
              </a:buClr>
              <a:buSzPts val="1400"/>
              <a:buFont typeface="Arial"/>
              <a:buChar char="●"/>
              <a:defRPr sz="1400"/>
            </a:lvl1pPr>
            <a:lvl2pPr marL="914400" lvl="1" indent="-317500">
              <a:spcBef>
                <a:spcPts val="0"/>
              </a:spcBef>
              <a:spcAft>
                <a:spcPts val="0"/>
              </a:spcAft>
              <a:buClr>
                <a:schemeClr val="dk1"/>
              </a:buClr>
              <a:buSzPts val="1400"/>
              <a:buFont typeface="Arial"/>
              <a:buChar char="○"/>
              <a:defRPr sz="1200"/>
            </a:lvl2pPr>
            <a:lvl3pPr marL="1371600" lvl="2" indent="-317500">
              <a:spcBef>
                <a:spcPts val="0"/>
              </a:spcBef>
              <a:spcAft>
                <a:spcPts val="0"/>
              </a:spcAft>
              <a:buClr>
                <a:schemeClr val="dk1"/>
              </a:buClr>
              <a:buSzPts val="1400"/>
              <a:buFont typeface="Arial"/>
              <a:buChar char="■"/>
              <a:defRPr sz="1200"/>
            </a:lvl3pPr>
            <a:lvl4pPr marL="1828800" lvl="3" indent="-317500">
              <a:spcBef>
                <a:spcPts val="0"/>
              </a:spcBef>
              <a:spcAft>
                <a:spcPts val="0"/>
              </a:spcAft>
              <a:buClr>
                <a:schemeClr val="dk1"/>
              </a:buClr>
              <a:buSzPts val="1400"/>
              <a:buFont typeface="Arial"/>
              <a:buChar char="●"/>
              <a:defRPr sz="1200"/>
            </a:lvl4pPr>
            <a:lvl5pPr marL="2286000" lvl="4" indent="-317500">
              <a:spcBef>
                <a:spcPts val="0"/>
              </a:spcBef>
              <a:spcAft>
                <a:spcPts val="0"/>
              </a:spcAft>
              <a:buClr>
                <a:schemeClr val="dk1"/>
              </a:buClr>
              <a:buSzPts val="1400"/>
              <a:buFont typeface="Arial"/>
              <a:buChar char="○"/>
              <a:defRPr sz="1200"/>
            </a:lvl5pPr>
            <a:lvl6pPr marL="2743200" lvl="5" indent="-317500">
              <a:spcBef>
                <a:spcPts val="0"/>
              </a:spcBef>
              <a:spcAft>
                <a:spcPts val="0"/>
              </a:spcAft>
              <a:buClr>
                <a:schemeClr val="dk1"/>
              </a:buClr>
              <a:buSzPts val="1400"/>
              <a:buFont typeface="Arial"/>
              <a:buChar char="■"/>
              <a:defRPr sz="1200"/>
            </a:lvl6pPr>
            <a:lvl7pPr marL="3200400" lvl="6" indent="-317500">
              <a:spcBef>
                <a:spcPts val="0"/>
              </a:spcBef>
              <a:spcAft>
                <a:spcPts val="0"/>
              </a:spcAft>
              <a:buClr>
                <a:schemeClr val="dk1"/>
              </a:buClr>
              <a:buSzPts val="1400"/>
              <a:buFont typeface="Arial"/>
              <a:buChar char="●"/>
              <a:defRPr sz="1200"/>
            </a:lvl7pPr>
            <a:lvl8pPr marL="3657600" lvl="7" indent="-317500">
              <a:spcBef>
                <a:spcPts val="0"/>
              </a:spcBef>
              <a:spcAft>
                <a:spcPts val="0"/>
              </a:spcAft>
              <a:buClr>
                <a:schemeClr val="dk1"/>
              </a:buClr>
              <a:buSzPts val="1400"/>
              <a:buFont typeface="Arial"/>
              <a:buChar char="○"/>
              <a:defRPr sz="1200"/>
            </a:lvl8pPr>
            <a:lvl9pPr marL="4114800" lvl="8" indent="-317500">
              <a:spcBef>
                <a:spcPts val="0"/>
              </a:spcBef>
              <a:spcAft>
                <a:spcPts val="0"/>
              </a:spcAft>
              <a:buClr>
                <a:schemeClr val="dk1"/>
              </a:buClr>
              <a:buSzPts val="1400"/>
              <a:buFont typeface="Arial"/>
              <a:buChar char="■"/>
              <a:defRPr sz="1200"/>
            </a:lvl9pPr>
          </a:lstStyle>
          <a:p>
            <a:endParaRPr/>
          </a:p>
        </p:txBody>
      </p:sp>
      <p:sp>
        <p:nvSpPr>
          <p:cNvPr id="61" name="Google Shape;61;p7"/>
          <p:cNvSpPr txBox="1">
            <a:spLocks noGrp="1"/>
          </p:cNvSpPr>
          <p:nvPr>
            <p:ph type="title" idx="2"/>
          </p:nvPr>
        </p:nvSpPr>
        <p:spPr>
          <a:xfrm>
            <a:off x="713100" y="1360550"/>
            <a:ext cx="3858900" cy="444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62" name="Google Shape;62;p7"/>
          <p:cNvGrpSpPr/>
          <p:nvPr/>
        </p:nvGrpSpPr>
        <p:grpSpPr>
          <a:xfrm rot="-5849988" flipH="1">
            <a:off x="-1233846" y="3780543"/>
            <a:ext cx="2175827" cy="948282"/>
            <a:chOff x="5586650" y="985525"/>
            <a:chExt cx="1303925" cy="850925"/>
          </a:xfrm>
        </p:grpSpPr>
        <p:sp>
          <p:nvSpPr>
            <p:cNvPr id="63" name="Google Shape;63;p7"/>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7"/>
          <p:cNvGrpSpPr/>
          <p:nvPr/>
        </p:nvGrpSpPr>
        <p:grpSpPr>
          <a:xfrm rot="-5400000">
            <a:off x="6759468" y="1737522"/>
            <a:ext cx="5646690" cy="1668463"/>
            <a:chOff x="3281300" y="4114300"/>
            <a:chExt cx="3351350" cy="934975"/>
          </a:xfrm>
        </p:grpSpPr>
        <p:sp>
          <p:nvSpPr>
            <p:cNvPr id="66" name="Google Shape;66;p7"/>
            <p:cNvSpPr/>
            <p:nvPr/>
          </p:nvSpPr>
          <p:spPr>
            <a:xfrm>
              <a:off x="3281300" y="4114300"/>
              <a:ext cx="3351350" cy="934975"/>
            </a:xfrm>
            <a:custGeom>
              <a:avLst/>
              <a:gdLst/>
              <a:ahLst/>
              <a:cxnLst/>
              <a:rect l="l" t="t" r="r" b="b"/>
              <a:pathLst>
                <a:path w="134054" h="37399" extrusionOk="0">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3281875" y="4137125"/>
              <a:ext cx="3350200" cy="877650"/>
            </a:xfrm>
            <a:custGeom>
              <a:avLst/>
              <a:gdLst/>
              <a:ahLst/>
              <a:cxnLst/>
              <a:rect l="l" t="t" r="r" b="b"/>
              <a:pathLst>
                <a:path w="134008" h="35106" extrusionOk="0">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p:nvPr/>
        </p:nvSpPr>
        <p:spPr>
          <a:xfrm>
            <a:off x="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title"/>
          </p:nvPr>
        </p:nvSpPr>
        <p:spPr>
          <a:xfrm>
            <a:off x="713225" y="1170613"/>
            <a:ext cx="3597600" cy="8367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Google Shape;75;p9"/>
          <p:cNvSpPr txBox="1">
            <a:spLocks noGrp="1"/>
          </p:cNvSpPr>
          <p:nvPr>
            <p:ph type="subTitle" idx="1"/>
          </p:nvPr>
        </p:nvSpPr>
        <p:spPr>
          <a:xfrm>
            <a:off x="713225" y="2094868"/>
            <a:ext cx="3597600" cy="196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77" name="Google Shape;77;p9"/>
          <p:cNvGrpSpPr/>
          <p:nvPr/>
        </p:nvGrpSpPr>
        <p:grpSpPr>
          <a:xfrm rot="-5400000">
            <a:off x="-3184282" y="1737522"/>
            <a:ext cx="5646690" cy="1668463"/>
            <a:chOff x="3281300" y="4114300"/>
            <a:chExt cx="3351350" cy="934975"/>
          </a:xfrm>
        </p:grpSpPr>
        <p:sp>
          <p:nvSpPr>
            <p:cNvPr id="78" name="Google Shape;78;p9"/>
            <p:cNvSpPr/>
            <p:nvPr/>
          </p:nvSpPr>
          <p:spPr>
            <a:xfrm>
              <a:off x="3281300" y="4114300"/>
              <a:ext cx="3351350" cy="934975"/>
            </a:xfrm>
            <a:custGeom>
              <a:avLst/>
              <a:gdLst/>
              <a:ahLst/>
              <a:cxnLst/>
              <a:rect l="l" t="t" r="r" b="b"/>
              <a:pathLst>
                <a:path w="134054" h="37399" extrusionOk="0">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3281875" y="4137125"/>
              <a:ext cx="3350200" cy="877650"/>
            </a:xfrm>
            <a:custGeom>
              <a:avLst/>
              <a:gdLst/>
              <a:ahLst/>
              <a:cxnLst/>
              <a:rect l="l" t="t" r="r" b="b"/>
              <a:pathLst>
                <a:path w="134008" h="35106" extrusionOk="0">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9"/>
          <p:cNvGrpSpPr/>
          <p:nvPr/>
        </p:nvGrpSpPr>
        <p:grpSpPr>
          <a:xfrm>
            <a:off x="4750193" y="146950"/>
            <a:ext cx="4312701" cy="4092835"/>
            <a:chOff x="4867674" y="0"/>
            <a:chExt cx="4206692" cy="4184475"/>
          </a:xfrm>
        </p:grpSpPr>
        <p:grpSp>
          <p:nvGrpSpPr>
            <p:cNvPr id="81" name="Google Shape;81;p9"/>
            <p:cNvGrpSpPr/>
            <p:nvPr/>
          </p:nvGrpSpPr>
          <p:grpSpPr>
            <a:xfrm>
              <a:off x="4867674" y="376541"/>
              <a:ext cx="4206692" cy="3389122"/>
              <a:chOff x="854200" y="1423650"/>
              <a:chExt cx="5418900" cy="3288175"/>
            </a:xfrm>
          </p:grpSpPr>
          <p:cxnSp>
            <p:nvCxnSpPr>
              <p:cNvPr id="82" name="Google Shape;82;p9"/>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3" name="Google Shape;83;p9"/>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4" name="Google Shape;84;p9"/>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5" name="Google Shape;85;p9"/>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6" name="Google Shape;86;p9"/>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7" name="Google Shape;87;p9"/>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88" name="Google Shape;88;p9"/>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nvGrpSpPr>
            <p:cNvPr id="89" name="Google Shape;89;p9"/>
            <p:cNvGrpSpPr/>
            <p:nvPr/>
          </p:nvGrpSpPr>
          <p:grpSpPr>
            <a:xfrm rot="-5400000">
              <a:off x="4782622" y="505693"/>
              <a:ext cx="4184475" cy="3173089"/>
              <a:chOff x="854200" y="1423650"/>
              <a:chExt cx="5418900" cy="3288175"/>
            </a:xfrm>
          </p:grpSpPr>
          <p:cxnSp>
            <p:nvCxnSpPr>
              <p:cNvPr id="90" name="Google Shape;90;p9"/>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1" name="Google Shape;91;p9"/>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2" name="Google Shape;92;p9"/>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3" name="Google Shape;93;p9"/>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4" name="Google Shape;94;p9"/>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5" name="Google Shape;95;p9"/>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96" name="Google Shape;96;p9"/>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5505012" y="159027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2" hasCustomPrompt="1"/>
          </p:nvPr>
        </p:nvSpPr>
        <p:spPr>
          <a:xfrm>
            <a:off x="4855175" y="159027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b="1">
                <a:solidFill>
                  <a:srgbClr val="FF9900"/>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1"/>
          </p:nvPr>
        </p:nvSpPr>
        <p:spPr>
          <a:xfrm>
            <a:off x="5505148" y="208185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3"/>
          </p:nvPr>
        </p:nvSpPr>
        <p:spPr>
          <a:xfrm>
            <a:off x="5505012" y="2613350"/>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4" hasCustomPrompt="1"/>
          </p:nvPr>
        </p:nvSpPr>
        <p:spPr>
          <a:xfrm>
            <a:off x="4855175" y="260397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b="1">
                <a:solidFill>
                  <a:srgbClr val="FF9900"/>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subTitle" idx="5"/>
          </p:nvPr>
        </p:nvSpPr>
        <p:spPr>
          <a:xfrm>
            <a:off x="5504998" y="3104925"/>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6"/>
          </p:nvPr>
        </p:nvSpPr>
        <p:spPr>
          <a:xfrm>
            <a:off x="5505087" y="3617675"/>
            <a:ext cx="294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3"/>
          <p:cNvSpPr txBox="1">
            <a:spLocks noGrp="1"/>
          </p:cNvSpPr>
          <p:nvPr>
            <p:ph type="title" idx="7" hasCustomPrompt="1"/>
          </p:nvPr>
        </p:nvSpPr>
        <p:spPr>
          <a:xfrm>
            <a:off x="4855250" y="3617675"/>
            <a:ext cx="5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b="1">
                <a:solidFill>
                  <a:srgbClr val="FF9900"/>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8"/>
          </p:nvPr>
        </p:nvSpPr>
        <p:spPr>
          <a:xfrm>
            <a:off x="5505148" y="4108100"/>
            <a:ext cx="294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title" idx="9"/>
          </p:nvPr>
        </p:nvSpPr>
        <p:spPr>
          <a:xfrm>
            <a:off x="4855175" y="539500"/>
            <a:ext cx="35757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3"/>
          <p:cNvSpPr/>
          <p:nvPr/>
        </p:nvSpPr>
        <p:spPr>
          <a:xfrm rot="3059563" flipH="1">
            <a:off x="7749609" y="2915143"/>
            <a:ext cx="2427468" cy="2664791"/>
          </a:xfrm>
          <a:custGeom>
            <a:avLst/>
            <a:gdLst/>
            <a:ahLst/>
            <a:cxnLst/>
            <a:rect l="l" t="t" r="r" b="b"/>
            <a:pathLst>
              <a:path w="133237" h="146263" extrusionOk="0">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w="38100" cap="flat" cmpd="sng">
            <a:solidFill>
              <a:srgbClr val="FF9900"/>
            </a:solidFill>
            <a:prstDash val="solid"/>
            <a:round/>
            <a:headEnd type="none" w="med" len="med"/>
            <a:tailEnd type="none" w="med" len="med"/>
          </a:ln>
        </p:spPr>
      </p:sp>
      <p:grpSp>
        <p:nvGrpSpPr>
          <p:cNvPr id="128" name="Google Shape;128;p13"/>
          <p:cNvGrpSpPr/>
          <p:nvPr/>
        </p:nvGrpSpPr>
        <p:grpSpPr>
          <a:xfrm rot="3613621" flipH="1">
            <a:off x="8131971" y="26788"/>
            <a:ext cx="2175813" cy="948315"/>
            <a:chOff x="5586650" y="985525"/>
            <a:chExt cx="1303925" cy="850925"/>
          </a:xfrm>
        </p:grpSpPr>
        <p:sp>
          <p:nvSpPr>
            <p:cNvPr id="129" name="Google Shape;129;p13"/>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3"/>
          <p:cNvGrpSpPr/>
          <p:nvPr/>
        </p:nvGrpSpPr>
        <p:grpSpPr>
          <a:xfrm>
            <a:off x="275974" y="140100"/>
            <a:ext cx="4133075" cy="4388677"/>
            <a:chOff x="4867674" y="0"/>
            <a:chExt cx="4206692" cy="4184475"/>
          </a:xfrm>
        </p:grpSpPr>
        <p:grpSp>
          <p:nvGrpSpPr>
            <p:cNvPr id="132" name="Google Shape;132;p13"/>
            <p:cNvGrpSpPr/>
            <p:nvPr/>
          </p:nvGrpSpPr>
          <p:grpSpPr>
            <a:xfrm>
              <a:off x="4867674" y="376541"/>
              <a:ext cx="4206692" cy="3389122"/>
              <a:chOff x="854200" y="1423650"/>
              <a:chExt cx="5418900" cy="3288175"/>
            </a:xfrm>
          </p:grpSpPr>
          <p:cxnSp>
            <p:nvCxnSpPr>
              <p:cNvPr id="133" name="Google Shape;133;p13"/>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4" name="Google Shape;134;p13"/>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5" name="Google Shape;135;p13"/>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6" name="Google Shape;136;p13"/>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7" name="Google Shape;137;p13"/>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8" name="Google Shape;138;p13"/>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39" name="Google Shape;139;p13"/>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nvGrpSpPr>
            <p:cNvPr id="140" name="Google Shape;140;p13"/>
            <p:cNvGrpSpPr/>
            <p:nvPr/>
          </p:nvGrpSpPr>
          <p:grpSpPr>
            <a:xfrm rot="-5400000">
              <a:off x="4782622" y="505693"/>
              <a:ext cx="4184475" cy="3173089"/>
              <a:chOff x="854200" y="1423650"/>
              <a:chExt cx="5418900" cy="3288175"/>
            </a:xfrm>
          </p:grpSpPr>
          <p:cxnSp>
            <p:nvCxnSpPr>
              <p:cNvPr id="141" name="Google Shape;141;p13"/>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2" name="Google Shape;142;p13"/>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3" name="Google Shape;143;p13"/>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4" name="Google Shape;144;p13"/>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5" name="Google Shape;145;p13"/>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6" name="Google Shape;146;p13"/>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147" name="Google Shape;147;p13"/>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0"/>
        <p:cNvGrpSpPr/>
        <p:nvPr/>
      </p:nvGrpSpPr>
      <p:grpSpPr>
        <a:xfrm>
          <a:off x="0" y="0"/>
          <a:ext cx="0" cy="0"/>
          <a:chOff x="0" y="0"/>
          <a:chExt cx="0" cy="0"/>
        </a:xfrm>
      </p:grpSpPr>
      <p:sp>
        <p:nvSpPr>
          <p:cNvPr id="171" name="Google Shape;171;p16"/>
          <p:cNvSpPr txBox="1">
            <a:spLocks noGrp="1"/>
          </p:cNvSpPr>
          <p:nvPr>
            <p:ph type="title"/>
          </p:nvPr>
        </p:nvSpPr>
        <p:spPr>
          <a:xfrm>
            <a:off x="2916001" y="3226875"/>
            <a:ext cx="3312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2" name="Google Shape;172;p16"/>
          <p:cNvSpPr txBox="1">
            <a:spLocks noGrp="1"/>
          </p:cNvSpPr>
          <p:nvPr>
            <p:ph type="subTitle" idx="1"/>
          </p:nvPr>
        </p:nvSpPr>
        <p:spPr>
          <a:xfrm>
            <a:off x="1768500" y="1486575"/>
            <a:ext cx="5622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73" name="Google Shape;173;p16"/>
          <p:cNvGrpSpPr/>
          <p:nvPr/>
        </p:nvGrpSpPr>
        <p:grpSpPr>
          <a:xfrm rot="-5882585">
            <a:off x="-3797606" y="1176409"/>
            <a:ext cx="6430346" cy="2360643"/>
            <a:chOff x="3482725" y="2648925"/>
            <a:chExt cx="3368475" cy="1236600"/>
          </a:xfrm>
        </p:grpSpPr>
        <p:sp>
          <p:nvSpPr>
            <p:cNvPr id="174" name="Google Shape;174;p16"/>
            <p:cNvSpPr/>
            <p:nvPr/>
          </p:nvSpPr>
          <p:spPr>
            <a:xfrm>
              <a:off x="3482725" y="2648925"/>
              <a:ext cx="3368475" cy="1236600"/>
            </a:xfrm>
            <a:custGeom>
              <a:avLst/>
              <a:gdLst/>
              <a:ahLst/>
              <a:cxnLst/>
              <a:rect l="l" t="t" r="r" b="b"/>
              <a:pathLst>
                <a:path w="134739" h="49464" extrusionOk="0">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3485000" y="2648925"/>
              <a:ext cx="3366200" cy="1224025"/>
            </a:xfrm>
            <a:custGeom>
              <a:avLst/>
              <a:gdLst/>
              <a:ahLst/>
              <a:cxnLst/>
              <a:rect l="l" t="t" r="r" b="b"/>
              <a:pathLst>
                <a:path w="134648" h="48961" extrusionOk="0">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6"/>
          <p:cNvSpPr/>
          <p:nvPr/>
        </p:nvSpPr>
        <p:spPr>
          <a:xfrm rot="613650" flipH="1">
            <a:off x="7217010" y="-555904"/>
            <a:ext cx="2427511" cy="2664839"/>
          </a:xfrm>
          <a:custGeom>
            <a:avLst/>
            <a:gdLst/>
            <a:ahLst/>
            <a:cxnLst/>
            <a:rect l="l" t="t" r="r" b="b"/>
            <a:pathLst>
              <a:path w="133237" h="146263" extrusionOk="0">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w="38100" cap="flat" cmpd="sng">
            <a:solidFill>
              <a:srgbClr val="FF9900"/>
            </a:solidFill>
            <a:prstDash val="solid"/>
            <a:round/>
            <a:headEnd type="none" w="med" len="med"/>
            <a:tailEnd type="none" w="med" len="med"/>
          </a:ln>
        </p:spPr>
      </p:sp>
      <p:grpSp>
        <p:nvGrpSpPr>
          <p:cNvPr id="177" name="Google Shape;177;p16"/>
          <p:cNvGrpSpPr/>
          <p:nvPr/>
        </p:nvGrpSpPr>
        <p:grpSpPr>
          <a:xfrm rot="5925743">
            <a:off x="8306510" y="4006351"/>
            <a:ext cx="1856552" cy="1078207"/>
            <a:chOff x="5586650" y="985525"/>
            <a:chExt cx="1303925" cy="850925"/>
          </a:xfrm>
        </p:grpSpPr>
        <p:sp>
          <p:nvSpPr>
            <p:cNvPr id="178" name="Google Shape;178;p16"/>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0"/>
        <p:cNvGrpSpPr/>
        <p:nvPr/>
      </p:nvGrpSpPr>
      <p:grpSpPr>
        <a:xfrm>
          <a:off x="0" y="0"/>
          <a:ext cx="0" cy="0"/>
          <a:chOff x="0" y="0"/>
          <a:chExt cx="0" cy="0"/>
        </a:xfrm>
      </p:grpSpPr>
      <p:grpSp>
        <p:nvGrpSpPr>
          <p:cNvPr id="321" name="Google Shape;321;p27"/>
          <p:cNvGrpSpPr/>
          <p:nvPr/>
        </p:nvGrpSpPr>
        <p:grpSpPr>
          <a:xfrm rot="5925867">
            <a:off x="8391657" y="4304071"/>
            <a:ext cx="1645601" cy="955766"/>
            <a:chOff x="5586650" y="985525"/>
            <a:chExt cx="1303925" cy="850925"/>
          </a:xfrm>
        </p:grpSpPr>
        <p:sp>
          <p:nvSpPr>
            <p:cNvPr id="322" name="Google Shape;322;p27"/>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7"/>
          <p:cNvGrpSpPr/>
          <p:nvPr/>
        </p:nvGrpSpPr>
        <p:grpSpPr>
          <a:xfrm rot="-4874133">
            <a:off x="-761793" y="-34366"/>
            <a:ext cx="1645601" cy="955766"/>
            <a:chOff x="5586650" y="985525"/>
            <a:chExt cx="1303925" cy="850925"/>
          </a:xfrm>
        </p:grpSpPr>
        <p:sp>
          <p:nvSpPr>
            <p:cNvPr id="325" name="Google Shape;325;p27"/>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7"/>
          <p:cNvSpPr/>
          <p:nvPr/>
        </p:nvSpPr>
        <p:spPr>
          <a:xfrm rot="-5400000">
            <a:off x="-432321" y="3700381"/>
            <a:ext cx="2134790" cy="2343499"/>
          </a:xfrm>
          <a:custGeom>
            <a:avLst/>
            <a:gdLst/>
            <a:ahLst/>
            <a:cxnLst/>
            <a:rect l="l" t="t" r="r" b="b"/>
            <a:pathLst>
              <a:path w="133237" h="146263" extrusionOk="0">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w="38100" cap="flat" cmpd="sng">
            <a:solidFill>
              <a:srgbClr val="FF9900"/>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8"/>
        <p:cNvGrpSpPr/>
        <p:nvPr/>
      </p:nvGrpSpPr>
      <p:grpSpPr>
        <a:xfrm>
          <a:off x="0" y="0"/>
          <a:ext cx="0" cy="0"/>
          <a:chOff x="0" y="0"/>
          <a:chExt cx="0" cy="0"/>
        </a:xfrm>
      </p:grpSpPr>
      <p:grpSp>
        <p:nvGrpSpPr>
          <p:cNvPr id="329" name="Google Shape;329;p28"/>
          <p:cNvGrpSpPr/>
          <p:nvPr/>
        </p:nvGrpSpPr>
        <p:grpSpPr>
          <a:xfrm rot="4917415">
            <a:off x="6002019" y="1587821"/>
            <a:ext cx="6430346" cy="2360643"/>
            <a:chOff x="3482725" y="2648925"/>
            <a:chExt cx="3368475" cy="1236600"/>
          </a:xfrm>
        </p:grpSpPr>
        <p:sp>
          <p:nvSpPr>
            <p:cNvPr id="330" name="Google Shape;330;p28"/>
            <p:cNvSpPr/>
            <p:nvPr/>
          </p:nvSpPr>
          <p:spPr>
            <a:xfrm>
              <a:off x="3482725" y="2648925"/>
              <a:ext cx="3368475" cy="1236600"/>
            </a:xfrm>
            <a:custGeom>
              <a:avLst/>
              <a:gdLst/>
              <a:ahLst/>
              <a:cxnLst/>
              <a:rect l="l" t="t" r="r" b="b"/>
              <a:pathLst>
                <a:path w="134739" h="49464" extrusionOk="0">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3485000" y="2648925"/>
              <a:ext cx="3366200" cy="1224025"/>
            </a:xfrm>
            <a:custGeom>
              <a:avLst/>
              <a:gdLst/>
              <a:ahLst/>
              <a:cxnLst/>
              <a:rect l="l" t="t" r="r" b="b"/>
              <a:pathLst>
                <a:path w="134648" h="48961" extrusionOk="0">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59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Archivo Black"/>
              <a:buNone/>
              <a:defRPr sz="2800">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230743"/>
            <a:ext cx="7717500" cy="33381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311">
          <p15:clr>
            <a:srgbClr val="EA4335"/>
          </p15:clr>
        </p15:guide>
        <p15:guide id="3" pos="449">
          <p15:clr>
            <a:srgbClr val="EA4335"/>
          </p15:clr>
        </p15:guide>
        <p15:guide id="4" orient="horz" pos="2903">
          <p15:clr>
            <a:srgbClr val="EA4335"/>
          </p15:clr>
        </p15:guide>
        <p15:guide id="5" orient="horz" pos="3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grpSp>
        <p:nvGrpSpPr>
          <p:cNvPr id="342" name="Google Shape;342;p32"/>
          <p:cNvGrpSpPr/>
          <p:nvPr/>
        </p:nvGrpSpPr>
        <p:grpSpPr>
          <a:xfrm>
            <a:off x="4891796" y="260228"/>
            <a:ext cx="4109517" cy="4092835"/>
            <a:chOff x="4867674" y="0"/>
            <a:chExt cx="4206692" cy="4184475"/>
          </a:xfrm>
        </p:grpSpPr>
        <p:grpSp>
          <p:nvGrpSpPr>
            <p:cNvPr id="343" name="Google Shape;343;p32"/>
            <p:cNvGrpSpPr/>
            <p:nvPr/>
          </p:nvGrpSpPr>
          <p:grpSpPr>
            <a:xfrm>
              <a:off x="4867674" y="376541"/>
              <a:ext cx="4206692" cy="3389122"/>
              <a:chOff x="854200" y="1423650"/>
              <a:chExt cx="5418900" cy="3288175"/>
            </a:xfrm>
          </p:grpSpPr>
          <p:cxnSp>
            <p:nvCxnSpPr>
              <p:cNvPr id="344" name="Google Shape;344;p32"/>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5" name="Google Shape;345;p32"/>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6" name="Google Shape;346;p32"/>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7" name="Google Shape;347;p32"/>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8" name="Google Shape;348;p32"/>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9" name="Google Shape;349;p32"/>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0" name="Google Shape;350;p32"/>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nvGrpSpPr>
            <p:cNvPr id="351" name="Google Shape;351;p32"/>
            <p:cNvGrpSpPr/>
            <p:nvPr/>
          </p:nvGrpSpPr>
          <p:grpSpPr>
            <a:xfrm rot="-5400000">
              <a:off x="4782622" y="505693"/>
              <a:ext cx="4184475" cy="3173089"/>
              <a:chOff x="854200" y="1423650"/>
              <a:chExt cx="5418900" cy="3288175"/>
            </a:xfrm>
          </p:grpSpPr>
          <p:cxnSp>
            <p:nvCxnSpPr>
              <p:cNvPr id="352" name="Google Shape;352;p32"/>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3" name="Google Shape;353;p32"/>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4" name="Google Shape;354;p32"/>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5" name="Google Shape;355;p32"/>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6" name="Google Shape;356;p32"/>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7" name="Google Shape;357;p32"/>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8" name="Google Shape;358;p32"/>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sp>
        <p:nvSpPr>
          <p:cNvPr id="360" name="Google Shape;360;p32"/>
          <p:cNvSpPr txBox="1">
            <a:spLocks noGrp="1"/>
          </p:cNvSpPr>
          <p:nvPr>
            <p:ph type="subTitle" idx="1"/>
          </p:nvPr>
        </p:nvSpPr>
        <p:spPr>
          <a:xfrm>
            <a:off x="713225" y="3261125"/>
            <a:ext cx="3858900" cy="4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Shimon Zaki</a:t>
            </a:r>
          </a:p>
          <a:p>
            <a:pPr marL="0" lvl="0" indent="0" algn="ctr" rtl="0">
              <a:spcBef>
                <a:spcPts val="0"/>
              </a:spcBef>
              <a:spcAft>
                <a:spcPts val="0"/>
              </a:spcAft>
              <a:buNone/>
            </a:pPr>
            <a:r>
              <a:rPr lang="en-US" dirty="0"/>
              <a:t>315767871</a:t>
            </a:r>
          </a:p>
        </p:txBody>
      </p:sp>
      <p:pic>
        <p:nvPicPr>
          <p:cNvPr id="2" name="Picture 2" descr="Zinedine Zidane Wallpapers Images Photos Pictures Backgrounds">
            <a:extLst>
              <a:ext uri="{FF2B5EF4-FFF2-40B4-BE49-F238E27FC236}">
                <a16:creationId xmlns:a16="http://schemas.microsoft.com/office/drawing/2014/main" id="{DF824EEE-4DDD-BA69-F8CF-40AFB35355C1}"/>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4823084" y="584163"/>
            <a:ext cx="4178229" cy="335926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59;p32"/>
          <p:cNvSpPr txBox="1">
            <a:spLocks noGrp="1"/>
          </p:cNvSpPr>
          <p:nvPr>
            <p:ph type="ctrTitle"/>
          </p:nvPr>
        </p:nvSpPr>
        <p:spPr>
          <a:xfrm>
            <a:off x="568738" y="415557"/>
            <a:ext cx="4178229" cy="195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t>סמינריון בכריית מידע</a:t>
            </a:r>
            <a:endParaRPr dirty="0"/>
          </a:p>
        </p:txBody>
      </p:sp>
      <p:sp>
        <p:nvSpPr>
          <p:cNvPr id="10" name="Google Shape;362;p32"/>
          <p:cNvSpPr/>
          <p:nvPr/>
        </p:nvSpPr>
        <p:spPr>
          <a:xfrm>
            <a:off x="713226" y="2490107"/>
            <a:ext cx="3858902" cy="434993"/>
          </a:xfrm>
          <a:prstGeom prst="rect">
            <a:avLst/>
          </a:prstGeom>
        </p:spPr>
        <p:txBody>
          <a:bodyPr>
            <a:prstTxWarp prst="textPlain">
              <a:avLst/>
            </a:prstTxWarp>
          </a:bodyPr>
          <a:lstStyle/>
          <a:p>
            <a:pPr lvl="0" algn="ctr"/>
            <a:r>
              <a:rPr lang="he-IL" b="0" i="0" dirty="0">
                <a:ln w="9525" cap="flat" cmpd="sng">
                  <a:solidFill>
                    <a:srgbClr val="FF9900"/>
                  </a:solidFill>
                  <a:prstDash val="solid"/>
                  <a:round/>
                  <a:headEnd type="none" w="sm" len="sm"/>
                  <a:tailEnd type="none" w="sm" len="sm"/>
                </a:ln>
                <a:noFill/>
                <a:latin typeface="Archivo Black"/>
              </a:rPr>
              <a:t>ניתוח</a:t>
            </a:r>
            <a:r>
              <a:rPr lang="he-IL" dirty="0">
                <a:ln w="9525" cap="flat" cmpd="sng">
                  <a:solidFill>
                    <a:srgbClr val="FF9900"/>
                  </a:solidFill>
                  <a:prstDash val="solid"/>
                  <a:round/>
                  <a:headEnd type="none" w="sm" len="sm"/>
                  <a:tailEnd type="none" w="sm" len="sm"/>
                </a:ln>
                <a:noFill/>
                <a:latin typeface="Archivo Black"/>
              </a:rPr>
              <a:t> נתונים וביצועים של שחקני כדורגל</a:t>
            </a:r>
          </a:p>
          <a:p>
            <a:pPr lvl="0" algn="ctr"/>
            <a:r>
              <a:rPr lang="he-IL" b="0" i="0" dirty="0">
                <a:ln w="9525" cap="flat" cmpd="sng">
                  <a:solidFill>
                    <a:srgbClr val="FF9900"/>
                  </a:solidFill>
                  <a:prstDash val="solid"/>
                  <a:round/>
                  <a:headEnd type="none" w="sm" len="sm"/>
                  <a:tailEnd type="none" w="sm" len="sm"/>
                </a:ln>
                <a:noFill/>
                <a:latin typeface="Archivo Black"/>
              </a:rPr>
              <a:t>מצגת א'</a:t>
            </a:r>
            <a:endParaRPr b="0" i="0" dirty="0">
              <a:ln w="9525" cap="flat" cmpd="sng">
                <a:solidFill>
                  <a:srgbClr val="FF9900"/>
                </a:solidFill>
                <a:prstDash val="solid"/>
                <a:round/>
                <a:headEnd type="none" w="sm" len="sm"/>
                <a:tailEnd type="none" w="sm" len="sm"/>
              </a:ln>
              <a:noFill/>
              <a:latin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35DFE9A0-59D5-AFE8-642F-EA1684B89D41}"/>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F5FFF8D7-77A8-61F7-8A77-11827CA54E7E}"/>
              </a:ext>
            </a:extLst>
          </p:cNvPr>
          <p:cNvSpPr txBox="1">
            <a:spLocks noGrp="1"/>
          </p:cNvSpPr>
          <p:nvPr>
            <p:ph type="title"/>
          </p:nvPr>
        </p:nvSpPr>
        <p:spPr>
          <a:xfrm>
            <a:off x="828930" y="974118"/>
            <a:ext cx="7080504" cy="159763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עבודה סמינריון זו מתבססת על מערך נתונים של שחקנים מליגת הכדורגל הראשונה והשנייה בספרד, "לה ליגה" "לה ליגה 2". הנתונים שנאספו בעונת 2021-2022.הנתונים נאספים ממשחקי העונה הרגילה, 38 משחקים </a:t>
            </a:r>
            <a:r>
              <a:rPr lang="he-IL" sz="2100" dirty="0" err="1"/>
              <a:t>בסה</a:t>
            </a:r>
            <a:r>
              <a:rPr lang="he-IL" sz="2100" dirty="0"/>
              <a:t>‘’כ.</a:t>
            </a:r>
            <a:br>
              <a:rPr lang="en-US" sz="2100" dirty="0"/>
            </a:br>
            <a:r>
              <a:rPr lang="he-IL" sz="2100" dirty="0"/>
              <a:t>בסט הנתונים הוכנסו גם דגימות מליגת הנשים, בעבודה זו החלטתי להוציא את דגימות אלו עקב חוסר התאמה בין נתוני הגברים לנשים.</a:t>
            </a:r>
            <a:endParaRPr sz="2100" dirty="0"/>
          </a:p>
        </p:txBody>
      </p:sp>
      <p:sp>
        <p:nvSpPr>
          <p:cNvPr id="458" name="Google Shape;458;p41">
            <a:extLst>
              <a:ext uri="{FF2B5EF4-FFF2-40B4-BE49-F238E27FC236}">
                <a16:creationId xmlns:a16="http://schemas.microsoft.com/office/drawing/2014/main" id="{4176112F-2EEF-77D1-0066-FF419025ACCA}"/>
              </a:ext>
            </a:extLst>
          </p:cNvPr>
          <p:cNvSpPr txBox="1">
            <a:spLocks noGrp="1"/>
          </p:cNvSpPr>
          <p:nvPr>
            <p:ph type="subTitle" idx="1"/>
          </p:nvPr>
        </p:nvSpPr>
        <p:spPr>
          <a:xfrm>
            <a:off x="1677444" y="749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אוסף הנתונים בעבודה הסמינריונית</a:t>
            </a:r>
            <a:endParaRPr dirty="0">
              <a:solidFill>
                <a:srgbClr val="B9863A"/>
              </a:solidFill>
            </a:endParaRPr>
          </a:p>
        </p:txBody>
      </p:sp>
      <p:sp>
        <p:nvSpPr>
          <p:cNvPr id="2" name="Google Shape;457;p41">
            <a:extLst>
              <a:ext uri="{FF2B5EF4-FFF2-40B4-BE49-F238E27FC236}">
                <a16:creationId xmlns:a16="http://schemas.microsoft.com/office/drawing/2014/main" id="{35301B4B-690E-BC1E-62C2-7A8F4D86CB16}"/>
              </a:ext>
            </a:extLst>
          </p:cNvPr>
          <p:cNvSpPr txBox="1">
            <a:spLocks/>
          </p:cNvSpPr>
          <p:nvPr/>
        </p:nvSpPr>
        <p:spPr>
          <a:xfrm>
            <a:off x="828930" y="2414995"/>
            <a:ext cx="7080504" cy="15976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20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pPr algn="r"/>
            <a:r>
              <a:rPr lang="he-IL" sz="2100" dirty="0"/>
              <a:t>כל דגימה מייצגת שחקן מהליגה ובעלת למעלה מ-120 פיצ'רים שמתמקדים בעיקר לפעילות השחקן עם הכדור, כמו מסירה, בעיטה, </a:t>
            </a:r>
            <a:r>
              <a:rPr lang="he-IL" sz="2100" dirty="0" err="1"/>
              <a:t>תאקלים</a:t>
            </a:r>
            <a:r>
              <a:rPr lang="he-IL" sz="2100" dirty="0"/>
              <a:t>, חטיפות, עצירות שוער ועוד.</a:t>
            </a:r>
            <a:endParaRPr lang="en-US" sz="2100" dirty="0"/>
          </a:p>
        </p:txBody>
      </p:sp>
      <p:sp>
        <p:nvSpPr>
          <p:cNvPr id="3" name="Google Shape;457;p41">
            <a:extLst>
              <a:ext uri="{FF2B5EF4-FFF2-40B4-BE49-F238E27FC236}">
                <a16:creationId xmlns:a16="http://schemas.microsoft.com/office/drawing/2014/main" id="{330B5748-3D4F-544A-3069-5E46E16C499E}"/>
              </a:ext>
            </a:extLst>
          </p:cNvPr>
          <p:cNvSpPr txBox="1">
            <a:spLocks/>
          </p:cNvSpPr>
          <p:nvPr/>
        </p:nvSpPr>
        <p:spPr>
          <a:xfrm>
            <a:off x="720930" y="3213811"/>
            <a:ext cx="7080504" cy="15976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20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pPr algn="r"/>
            <a:r>
              <a:rPr lang="he-IL" sz="2100" dirty="0"/>
              <a:t>סט הנתונים נלקח מהאתר:</a:t>
            </a:r>
          </a:p>
          <a:p>
            <a:pPr algn="r"/>
            <a:r>
              <a:rPr lang="en-US" sz="2100" dirty="0"/>
              <a:t>Kaggle.com</a:t>
            </a:r>
            <a:endParaRPr lang="he-IL" sz="2100" dirty="0"/>
          </a:p>
        </p:txBody>
      </p:sp>
    </p:spTree>
    <p:extLst>
      <p:ext uri="{BB962C8B-B14F-4D97-AF65-F5344CB8AC3E}">
        <p14:creationId xmlns:p14="http://schemas.microsoft.com/office/powerpoint/2010/main" val="2128879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35DFE9A0-59D5-AFE8-642F-EA1684B89D41}"/>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4176112F-2EEF-77D1-0066-FF419025ACCA}"/>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הנתונים</a:t>
            </a:r>
            <a:endParaRPr dirty="0">
              <a:solidFill>
                <a:srgbClr val="B9863A"/>
              </a:solidFill>
            </a:endParaRPr>
          </a:p>
        </p:txBody>
      </p:sp>
      <p:pic>
        <p:nvPicPr>
          <p:cNvPr id="7" name="תמונה 6">
            <a:extLst>
              <a:ext uri="{FF2B5EF4-FFF2-40B4-BE49-F238E27FC236}">
                <a16:creationId xmlns:a16="http://schemas.microsoft.com/office/drawing/2014/main" id="{6ED17970-8B89-9D51-DED2-C965012AC377}"/>
              </a:ext>
            </a:extLst>
          </p:cNvPr>
          <p:cNvPicPr>
            <a:picLocks noChangeAspect="1"/>
          </p:cNvPicPr>
          <p:nvPr/>
        </p:nvPicPr>
        <p:blipFill>
          <a:blip r:embed="rId3"/>
          <a:stretch>
            <a:fillRect/>
          </a:stretch>
        </p:blipFill>
        <p:spPr>
          <a:xfrm>
            <a:off x="1058400" y="1055176"/>
            <a:ext cx="6840000" cy="2570589"/>
          </a:xfrm>
          <a:prstGeom prst="rect">
            <a:avLst/>
          </a:prstGeom>
        </p:spPr>
      </p:pic>
    </p:spTree>
    <p:extLst>
      <p:ext uri="{BB962C8B-B14F-4D97-AF65-F5344CB8AC3E}">
        <p14:creationId xmlns:p14="http://schemas.microsoft.com/office/powerpoint/2010/main" val="289097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02452B6B-E6F3-A132-0234-98F44F62B660}"/>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22D9E6C1-AC2B-6152-6136-64D8E98E3FCF}"/>
              </a:ext>
            </a:extLst>
          </p:cNvPr>
          <p:cNvSpPr txBox="1">
            <a:spLocks noGrp="1"/>
          </p:cNvSpPr>
          <p:nvPr>
            <p:ph type="title"/>
          </p:nvPr>
        </p:nvSpPr>
        <p:spPr>
          <a:xfrm>
            <a:off x="965190" y="2905026"/>
            <a:ext cx="7080504" cy="159763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האתגרים הנוספים בנתונים הם חיפוש התכונות היעילות ביותר עבור העמדות הספציפיות של השחקן. אילו תכונות יהיו חשובות לשחקנים התקיפים לצורך הבקעה ובישול שערים? או עבור מגנים איזה נתונים יצביעו על מגן איכותי שעוזר לקבוצתו לשמור על השער?</a:t>
            </a:r>
            <a:endParaRPr sz="2100" dirty="0"/>
          </a:p>
        </p:txBody>
      </p:sp>
      <p:sp>
        <p:nvSpPr>
          <p:cNvPr id="458" name="Google Shape;458;p41">
            <a:extLst>
              <a:ext uri="{FF2B5EF4-FFF2-40B4-BE49-F238E27FC236}">
                <a16:creationId xmlns:a16="http://schemas.microsoft.com/office/drawing/2014/main" id="{D74259B9-C273-0F20-F383-E4FE2E718E1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הנתונים – טיפול ודיון</a:t>
            </a:r>
            <a:endParaRPr dirty="0">
              <a:solidFill>
                <a:srgbClr val="B9863A"/>
              </a:solidFill>
            </a:endParaRPr>
          </a:p>
        </p:txBody>
      </p:sp>
      <p:sp>
        <p:nvSpPr>
          <p:cNvPr id="2" name="Google Shape;457;p41">
            <a:extLst>
              <a:ext uri="{FF2B5EF4-FFF2-40B4-BE49-F238E27FC236}">
                <a16:creationId xmlns:a16="http://schemas.microsoft.com/office/drawing/2014/main" id="{FF1096A9-411E-4B96-850A-783D334C5517}"/>
              </a:ext>
            </a:extLst>
          </p:cNvPr>
          <p:cNvSpPr txBox="1">
            <a:spLocks/>
          </p:cNvSpPr>
          <p:nvPr/>
        </p:nvSpPr>
        <p:spPr>
          <a:xfrm>
            <a:off x="965190" y="797100"/>
            <a:ext cx="7080504" cy="15976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20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pPr algn="r"/>
            <a:r>
              <a:rPr lang="he-IL" sz="2100" dirty="0"/>
              <a:t>האתגר הראשון הוא לנרמל את כל הערכים במערך הנתונים והכנתם לניתוח נכון לקבלת תחזיות סבירות והגיוניות. </a:t>
            </a:r>
          </a:p>
          <a:p>
            <a:pPr algn="r"/>
            <a:r>
              <a:rPr lang="he-IL" sz="2100" dirty="0"/>
              <a:t>בוצע </a:t>
            </a:r>
            <a:r>
              <a:rPr lang="he-IL" sz="2100" dirty="0" err="1"/>
              <a:t>נירמול</a:t>
            </a:r>
            <a:r>
              <a:rPr lang="he-IL" sz="2100" dirty="0"/>
              <a:t> מבוסס מינימום מקסימום</a:t>
            </a:r>
            <a:endParaRPr lang="en-US" sz="2100" dirty="0"/>
          </a:p>
        </p:txBody>
      </p:sp>
      <p:sp>
        <p:nvSpPr>
          <p:cNvPr id="3" name="Google Shape;457;p41">
            <a:extLst>
              <a:ext uri="{FF2B5EF4-FFF2-40B4-BE49-F238E27FC236}">
                <a16:creationId xmlns:a16="http://schemas.microsoft.com/office/drawing/2014/main" id="{85EB5B35-32D1-29E5-D64F-2D1B40DA95DD}"/>
              </a:ext>
            </a:extLst>
          </p:cNvPr>
          <p:cNvSpPr txBox="1">
            <a:spLocks/>
          </p:cNvSpPr>
          <p:nvPr/>
        </p:nvSpPr>
        <p:spPr>
          <a:xfrm>
            <a:off x="965190" y="1652994"/>
            <a:ext cx="7080504" cy="15976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20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pPr algn="r"/>
            <a:r>
              <a:rPr lang="he-IL" sz="2100" dirty="0"/>
              <a:t>אתגר נוסף הוא למלא את העמודות החסרות, לא כל שחקן יוצר נתונים עבור כל סט הפיצ'רים. כמו-כן החלטתי לפצל את נתוני הביצועים והנתונים האישיים (כמו שם, קבוצה) לקבצים שונים.</a:t>
            </a:r>
            <a:endParaRPr lang="en-US" sz="2100" dirty="0"/>
          </a:p>
        </p:txBody>
      </p:sp>
    </p:spTree>
    <p:extLst>
      <p:ext uri="{BB962C8B-B14F-4D97-AF65-F5344CB8AC3E}">
        <p14:creationId xmlns:p14="http://schemas.microsoft.com/office/powerpoint/2010/main" val="296257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969D3EA9-3B72-CD08-3F8A-FEC0379A9DE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FFE2D1C1-9CA1-58C6-0261-18C8BF1B79A1}"/>
              </a:ext>
            </a:extLst>
          </p:cNvPr>
          <p:cNvSpPr txBox="1">
            <a:spLocks noGrp="1"/>
          </p:cNvSpPr>
          <p:nvPr>
            <p:ph type="subTitle" idx="1"/>
          </p:nvPr>
        </p:nvSpPr>
        <p:spPr>
          <a:xfrm>
            <a:off x="1414932"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פרופיל שחקן – רדאר תכונות</a:t>
            </a:r>
            <a:endParaRPr dirty="0">
              <a:solidFill>
                <a:srgbClr val="B9863A"/>
              </a:solidFill>
            </a:endParaRPr>
          </a:p>
        </p:txBody>
      </p:sp>
      <p:sp>
        <p:nvSpPr>
          <p:cNvPr id="6" name="AutoShape 4" descr="Output image">
            <a:extLst>
              <a:ext uri="{FF2B5EF4-FFF2-40B4-BE49-F238E27FC236}">
                <a16:creationId xmlns:a16="http://schemas.microsoft.com/office/drawing/2014/main" id="{245FB7BD-8051-2934-D1AD-D56A286F6D35}"/>
              </a:ext>
            </a:extLst>
          </p:cNvPr>
          <p:cNvSpPr>
            <a:spLocks noChangeAspect="1" noChangeArrowheads="1"/>
          </p:cNvSpPr>
          <p:nvPr/>
        </p:nvSpPr>
        <p:spPr bwMode="auto">
          <a:xfrm>
            <a:off x="4419600" y="2419350"/>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5" name="תמונה 14">
            <a:extLst>
              <a:ext uri="{FF2B5EF4-FFF2-40B4-BE49-F238E27FC236}">
                <a16:creationId xmlns:a16="http://schemas.microsoft.com/office/drawing/2014/main" id="{3D38D6A9-5060-78D4-E466-16FDD7B97F28}"/>
              </a:ext>
            </a:extLst>
          </p:cNvPr>
          <p:cNvPicPr>
            <a:picLocks noChangeAspect="1"/>
          </p:cNvPicPr>
          <p:nvPr/>
        </p:nvPicPr>
        <p:blipFill>
          <a:blip r:embed="rId3"/>
          <a:stretch>
            <a:fillRect/>
          </a:stretch>
        </p:blipFill>
        <p:spPr>
          <a:xfrm>
            <a:off x="866809" y="1426779"/>
            <a:ext cx="3367519" cy="2700888"/>
          </a:xfrm>
          <a:prstGeom prst="rect">
            <a:avLst/>
          </a:prstGeom>
        </p:spPr>
      </p:pic>
      <p:pic>
        <p:nvPicPr>
          <p:cNvPr id="19" name="תמונה 18">
            <a:extLst>
              <a:ext uri="{FF2B5EF4-FFF2-40B4-BE49-F238E27FC236}">
                <a16:creationId xmlns:a16="http://schemas.microsoft.com/office/drawing/2014/main" id="{1C4B6EEE-69CD-01A7-721D-A08F83BAF9BD}"/>
              </a:ext>
            </a:extLst>
          </p:cNvPr>
          <p:cNvPicPr>
            <a:picLocks noChangeAspect="1"/>
          </p:cNvPicPr>
          <p:nvPr/>
        </p:nvPicPr>
        <p:blipFill>
          <a:blip r:embed="rId4"/>
          <a:stretch>
            <a:fillRect/>
          </a:stretch>
        </p:blipFill>
        <p:spPr>
          <a:xfrm>
            <a:off x="4790144" y="1426779"/>
            <a:ext cx="3306559" cy="2651995"/>
          </a:xfrm>
          <a:prstGeom prst="rect">
            <a:avLst/>
          </a:prstGeom>
        </p:spPr>
      </p:pic>
    </p:spTree>
    <p:extLst>
      <p:ext uri="{BB962C8B-B14F-4D97-AF65-F5344CB8AC3E}">
        <p14:creationId xmlns:p14="http://schemas.microsoft.com/office/powerpoint/2010/main" val="259194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454244" y="749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רדאר תכונות לשחקן – הסבר דוגמא</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857748" y="2025318"/>
            <a:ext cx="7080504" cy="158188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רדאר התכונות לשחקן יכול להדגים את פרופיל השחקן ולהראות לנו אילו תכונות ויכולות הן החזקות והמשמעותיות אצלו ומה יכול להיות סגנון התמחותו. בחרתי בפיצ'רים שונים וחשובים שיכולים להציג סגנונות ומאפיינים שונים של שחקנים. זה יעזור לנו להכווין את השחקן כדי להפיק יותר מהפעולות והכישורים החזקים שלו עם הכדור.</a:t>
            </a:r>
            <a:br>
              <a:rPr lang="he-IL" sz="2100" dirty="0"/>
            </a:br>
            <a:br>
              <a:rPr lang="he-IL" sz="2100" dirty="0"/>
            </a:br>
            <a:r>
              <a:rPr lang="he-IL" sz="2100" dirty="0"/>
              <a:t>בשני הרדארים שמוצגים, אנו יכולים לראות שני קשרים באותה קבוצה בעלי סגנון שונה. אחד מהם עושה יותר פעולות הגנתיות על מנת לחטוף את הכדור מהיריבה ולהעביר אותו קדימה (</a:t>
            </a:r>
            <a:r>
              <a:rPr lang="he-IL" sz="2100" dirty="0" err="1"/>
              <a:t>ואלוורדה</a:t>
            </a:r>
            <a:r>
              <a:rPr lang="he-IL" sz="2100" dirty="0"/>
              <a:t>) והשני הוא קשר קלאסי אשר מטרתו במשחק היא לנווט את הכדור אל השחקנים השונים ולנהל את המשחק(קרוס).</a:t>
            </a:r>
            <a:endParaRPr sz="2100" dirty="0"/>
          </a:p>
        </p:txBody>
      </p:sp>
    </p:spTree>
    <p:extLst>
      <p:ext uri="{BB962C8B-B14F-4D97-AF65-F5344CB8AC3E}">
        <p14:creationId xmlns:p14="http://schemas.microsoft.com/office/powerpoint/2010/main" val="16020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2"/>
          <p:cNvGrpSpPr/>
          <p:nvPr/>
        </p:nvGrpSpPr>
        <p:grpSpPr>
          <a:xfrm>
            <a:off x="4891796" y="260228"/>
            <a:ext cx="4109517" cy="4092835"/>
            <a:chOff x="4867674" y="0"/>
            <a:chExt cx="4206692" cy="4184475"/>
          </a:xfrm>
        </p:grpSpPr>
        <p:grpSp>
          <p:nvGrpSpPr>
            <p:cNvPr id="343" name="Google Shape;343;p32"/>
            <p:cNvGrpSpPr/>
            <p:nvPr/>
          </p:nvGrpSpPr>
          <p:grpSpPr>
            <a:xfrm>
              <a:off x="4867674" y="376541"/>
              <a:ext cx="4206692" cy="3389122"/>
              <a:chOff x="854200" y="1423650"/>
              <a:chExt cx="5418900" cy="3288175"/>
            </a:xfrm>
          </p:grpSpPr>
          <p:cxnSp>
            <p:nvCxnSpPr>
              <p:cNvPr id="344" name="Google Shape;344;p32"/>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5" name="Google Shape;345;p32"/>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6" name="Google Shape;346;p32"/>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7" name="Google Shape;347;p32"/>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8" name="Google Shape;348;p32"/>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49" name="Google Shape;349;p32"/>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0" name="Google Shape;350;p32"/>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nvGrpSpPr>
            <p:cNvPr id="351" name="Google Shape;351;p32"/>
            <p:cNvGrpSpPr/>
            <p:nvPr/>
          </p:nvGrpSpPr>
          <p:grpSpPr>
            <a:xfrm rot="-5400000">
              <a:off x="4782622" y="505693"/>
              <a:ext cx="4184475" cy="3173089"/>
              <a:chOff x="854200" y="1423650"/>
              <a:chExt cx="5418900" cy="3288175"/>
            </a:xfrm>
          </p:grpSpPr>
          <p:cxnSp>
            <p:nvCxnSpPr>
              <p:cNvPr id="352" name="Google Shape;352;p32"/>
              <p:cNvCxnSpPr/>
              <p:nvPr/>
            </p:nvCxnSpPr>
            <p:spPr>
              <a:xfrm>
                <a:off x="854200" y="1423650"/>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3" name="Google Shape;353;p32"/>
              <p:cNvCxnSpPr/>
              <p:nvPr/>
            </p:nvCxnSpPr>
            <p:spPr>
              <a:xfrm>
                <a:off x="854200" y="1971679"/>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4" name="Google Shape;354;p32"/>
              <p:cNvCxnSpPr/>
              <p:nvPr/>
            </p:nvCxnSpPr>
            <p:spPr>
              <a:xfrm>
                <a:off x="854200" y="251970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5" name="Google Shape;355;p32"/>
              <p:cNvCxnSpPr/>
              <p:nvPr/>
            </p:nvCxnSpPr>
            <p:spPr>
              <a:xfrm>
                <a:off x="854200" y="3067738"/>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6" name="Google Shape;356;p32"/>
              <p:cNvCxnSpPr/>
              <p:nvPr/>
            </p:nvCxnSpPr>
            <p:spPr>
              <a:xfrm>
                <a:off x="854200" y="3615767"/>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7" name="Google Shape;357;p32"/>
              <p:cNvCxnSpPr/>
              <p:nvPr/>
            </p:nvCxnSpPr>
            <p:spPr>
              <a:xfrm>
                <a:off x="854200" y="4163796"/>
                <a:ext cx="5418900" cy="0"/>
              </a:xfrm>
              <a:prstGeom prst="straightConnector1">
                <a:avLst/>
              </a:prstGeom>
              <a:noFill/>
              <a:ln w="9525" cap="flat" cmpd="sng">
                <a:solidFill>
                  <a:srgbClr val="FF9900"/>
                </a:solidFill>
                <a:prstDash val="solid"/>
                <a:round/>
                <a:headEnd type="none" w="med" len="med"/>
                <a:tailEnd type="none" w="med" len="med"/>
              </a:ln>
            </p:spPr>
          </p:cxnSp>
          <p:cxnSp>
            <p:nvCxnSpPr>
              <p:cNvPr id="358" name="Google Shape;358;p32"/>
              <p:cNvCxnSpPr/>
              <p:nvPr/>
            </p:nvCxnSpPr>
            <p:spPr>
              <a:xfrm>
                <a:off x="854200" y="4711825"/>
                <a:ext cx="5418900" cy="0"/>
              </a:xfrm>
              <a:prstGeom prst="straightConnector1">
                <a:avLst/>
              </a:prstGeom>
              <a:noFill/>
              <a:ln w="9525" cap="flat" cmpd="sng">
                <a:solidFill>
                  <a:srgbClr val="FF9900"/>
                </a:solidFill>
                <a:prstDash val="solid"/>
                <a:round/>
                <a:headEnd type="none" w="med" len="med"/>
                <a:tailEnd type="none" w="med" len="med"/>
              </a:ln>
            </p:spPr>
          </p:cxnSp>
        </p:grpSp>
      </p:grpSp>
      <p:sp>
        <p:nvSpPr>
          <p:cNvPr id="360" name="Google Shape;360;p32"/>
          <p:cNvSpPr txBox="1">
            <a:spLocks noGrp="1"/>
          </p:cNvSpPr>
          <p:nvPr>
            <p:ph type="subTitle" idx="1"/>
          </p:nvPr>
        </p:nvSpPr>
        <p:spPr>
          <a:xfrm>
            <a:off x="713225" y="3261125"/>
            <a:ext cx="3858900" cy="4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Shimon Zaki</a:t>
            </a:r>
          </a:p>
          <a:p>
            <a:pPr marL="0" lvl="0" indent="0" algn="ctr" rtl="0">
              <a:spcBef>
                <a:spcPts val="0"/>
              </a:spcBef>
              <a:spcAft>
                <a:spcPts val="0"/>
              </a:spcAft>
              <a:buNone/>
            </a:pPr>
            <a:r>
              <a:rPr lang="en-US" dirty="0"/>
              <a:t>315767871</a:t>
            </a:r>
          </a:p>
        </p:txBody>
      </p:sp>
      <p:pic>
        <p:nvPicPr>
          <p:cNvPr id="2" name="Picture 2" descr="Zinedine Zidane Wallpapers Images Photos Pictures Backgrounds">
            <a:extLst>
              <a:ext uri="{FF2B5EF4-FFF2-40B4-BE49-F238E27FC236}">
                <a16:creationId xmlns:a16="http://schemas.microsoft.com/office/drawing/2014/main" id="{DF824EEE-4DDD-BA69-F8CF-40AFB35355C1}"/>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4823084" y="584163"/>
            <a:ext cx="4178229" cy="335926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59;p32"/>
          <p:cNvSpPr txBox="1">
            <a:spLocks noGrp="1"/>
          </p:cNvSpPr>
          <p:nvPr>
            <p:ph type="ctrTitle"/>
          </p:nvPr>
        </p:nvSpPr>
        <p:spPr>
          <a:xfrm>
            <a:off x="568738" y="415557"/>
            <a:ext cx="4178229" cy="195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t>סמינריון בכריית מידע</a:t>
            </a:r>
            <a:endParaRPr dirty="0"/>
          </a:p>
        </p:txBody>
      </p:sp>
      <p:sp>
        <p:nvSpPr>
          <p:cNvPr id="10" name="Google Shape;362;p32"/>
          <p:cNvSpPr/>
          <p:nvPr/>
        </p:nvSpPr>
        <p:spPr>
          <a:xfrm>
            <a:off x="713226" y="2490107"/>
            <a:ext cx="3858902" cy="434993"/>
          </a:xfrm>
          <a:prstGeom prst="rect">
            <a:avLst/>
          </a:prstGeom>
        </p:spPr>
        <p:txBody>
          <a:bodyPr>
            <a:prstTxWarp prst="textPlain">
              <a:avLst/>
            </a:prstTxWarp>
          </a:bodyPr>
          <a:lstStyle/>
          <a:p>
            <a:pPr lvl="0" algn="ctr"/>
            <a:r>
              <a:rPr lang="he-IL" b="0" i="0" dirty="0">
                <a:ln w="9525" cap="flat" cmpd="sng">
                  <a:solidFill>
                    <a:srgbClr val="FF9900"/>
                  </a:solidFill>
                  <a:prstDash val="solid"/>
                  <a:round/>
                  <a:headEnd type="none" w="sm" len="sm"/>
                  <a:tailEnd type="none" w="sm" len="sm"/>
                </a:ln>
                <a:noFill/>
                <a:latin typeface="Archivo Black"/>
              </a:rPr>
              <a:t>ניתוח</a:t>
            </a:r>
            <a:r>
              <a:rPr lang="he-IL" dirty="0">
                <a:ln w="9525" cap="flat" cmpd="sng">
                  <a:solidFill>
                    <a:srgbClr val="FF9900"/>
                  </a:solidFill>
                  <a:prstDash val="solid"/>
                  <a:round/>
                  <a:headEnd type="none" w="sm" len="sm"/>
                  <a:tailEnd type="none" w="sm" len="sm"/>
                </a:ln>
                <a:noFill/>
                <a:latin typeface="Archivo Black"/>
              </a:rPr>
              <a:t> נתונים וביצועים של שחקני כדורגל</a:t>
            </a:r>
          </a:p>
          <a:p>
            <a:pPr lvl="0" algn="ctr"/>
            <a:r>
              <a:rPr lang="he-IL" b="0" i="0" dirty="0">
                <a:ln w="9525" cap="flat" cmpd="sng">
                  <a:solidFill>
                    <a:srgbClr val="FF9900"/>
                  </a:solidFill>
                  <a:prstDash val="solid"/>
                  <a:round/>
                  <a:headEnd type="none" w="sm" len="sm"/>
                  <a:tailEnd type="none" w="sm" len="sm"/>
                </a:ln>
                <a:noFill/>
                <a:latin typeface="Archivo Black"/>
              </a:rPr>
              <a:t>מצגת ב'</a:t>
            </a:r>
            <a:endParaRPr b="0" i="0" dirty="0">
              <a:ln w="9525" cap="flat" cmpd="sng">
                <a:solidFill>
                  <a:srgbClr val="FF9900"/>
                </a:solidFill>
                <a:prstDash val="solid"/>
                <a:round/>
                <a:headEnd type="none" w="sm" len="sm"/>
                <a:tailEnd type="none" w="sm" len="sm"/>
              </a:ln>
              <a:noFill/>
              <a:latin typeface="Archivo Black"/>
            </a:endParaRPr>
          </a:p>
        </p:txBody>
      </p:sp>
    </p:spTree>
    <p:extLst>
      <p:ext uri="{BB962C8B-B14F-4D97-AF65-F5344CB8AC3E}">
        <p14:creationId xmlns:p14="http://schemas.microsoft.com/office/powerpoint/2010/main" val="118282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BCAD73F0-867D-68D2-ED82-F021A14119DA}"/>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A7B76A9D-04AC-53F0-EB54-14FA1F3565E1}"/>
              </a:ext>
            </a:extLst>
          </p:cNvPr>
          <p:cNvSpPr txBox="1">
            <a:spLocks noGrp="1"/>
          </p:cNvSpPr>
          <p:nvPr>
            <p:ph type="title"/>
          </p:nvPr>
        </p:nvSpPr>
        <p:spPr>
          <a:xfrm>
            <a:off x="806400" y="1163464"/>
            <a:ext cx="7725600" cy="252293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מועדוני כדורגל מתמודדים עם אתגרים עסקיים משמעותיים בשוק תחרותי ביותר. רכישות לא מוצלחות של שחקנים, הפסדים ספורטיביים, וירידה בליגה עלולים לגרום לאיבוד הכנסות חיוניות מחסויות וזכויות שידור. ניהול חכם של משאבים ובחירת שחקנים נכונה הם המפתח להצלחה העסקית והספורטיבית של המועדון.</a:t>
            </a:r>
          </a:p>
        </p:txBody>
      </p:sp>
      <p:sp>
        <p:nvSpPr>
          <p:cNvPr id="458" name="Google Shape;458;p41">
            <a:extLst>
              <a:ext uri="{FF2B5EF4-FFF2-40B4-BE49-F238E27FC236}">
                <a16:creationId xmlns:a16="http://schemas.microsoft.com/office/drawing/2014/main" id="{407CC6A3-A32B-04A6-CEBC-F2B7B11BC3DB}"/>
              </a:ext>
            </a:extLst>
          </p:cNvPr>
          <p:cNvSpPr txBox="1">
            <a:spLocks noGrp="1"/>
          </p:cNvSpPr>
          <p:nvPr>
            <p:ph type="subTitle" idx="1"/>
          </p:nvPr>
        </p:nvSpPr>
        <p:spPr>
          <a:xfrm>
            <a:off x="1591044" y="161629"/>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הבעיות העסקיות </a:t>
            </a:r>
            <a:endParaRPr dirty="0">
              <a:solidFill>
                <a:srgbClr val="B9863A"/>
              </a:solidFill>
            </a:endParaRPr>
          </a:p>
        </p:txBody>
      </p:sp>
    </p:spTree>
    <p:extLst>
      <p:ext uri="{BB962C8B-B14F-4D97-AF65-F5344CB8AC3E}">
        <p14:creationId xmlns:p14="http://schemas.microsoft.com/office/powerpoint/2010/main" val="342524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BCAD73F0-867D-68D2-ED82-F021A14119DA}"/>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A7B76A9D-04AC-53F0-EB54-14FA1F3565E1}"/>
              </a:ext>
            </a:extLst>
          </p:cNvPr>
          <p:cNvSpPr txBox="1">
            <a:spLocks noGrp="1"/>
          </p:cNvSpPr>
          <p:nvPr>
            <p:ph type="title"/>
          </p:nvPr>
        </p:nvSpPr>
        <p:spPr>
          <a:xfrm>
            <a:off x="806400" y="1163464"/>
            <a:ext cx="7725600" cy="252293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בינה מלאכותית מהווה את הפתרון לאתגרים אלו, על ידי הפיכת הנתונים הרבים הנאספים בכל משחק לתובנות עמוקות לשיפור הביצועים. עם כלים כמו למידת מכונה וניתוח נתונים מתקדם, ניתן לזהות תכונות של שחקנים, להתאים אסטרטגיות ולפתח תוכניות אימון מדויקות, ובכך לקבל יתרון תחרותי במגרש</a:t>
            </a:r>
          </a:p>
        </p:txBody>
      </p:sp>
      <p:sp>
        <p:nvSpPr>
          <p:cNvPr id="458" name="Google Shape;458;p41">
            <a:extLst>
              <a:ext uri="{FF2B5EF4-FFF2-40B4-BE49-F238E27FC236}">
                <a16:creationId xmlns:a16="http://schemas.microsoft.com/office/drawing/2014/main" id="{407CC6A3-A32B-04A6-CEBC-F2B7B11BC3DB}"/>
              </a:ext>
            </a:extLst>
          </p:cNvPr>
          <p:cNvSpPr txBox="1">
            <a:spLocks noGrp="1"/>
          </p:cNvSpPr>
          <p:nvPr>
            <p:ph type="subTitle" idx="1"/>
          </p:nvPr>
        </p:nvSpPr>
        <p:spPr>
          <a:xfrm>
            <a:off x="1591044" y="161629"/>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התחברות לבינה מלאכותית</a:t>
            </a:r>
            <a:endParaRPr dirty="0">
              <a:solidFill>
                <a:srgbClr val="B9863A"/>
              </a:solidFill>
            </a:endParaRPr>
          </a:p>
        </p:txBody>
      </p:sp>
    </p:spTree>
    <p:extLst>
      <p:ext uri="{BB962C8B-B14F-4D97-AF65-F5344CB8AC3E}">
        <p14:creationId xmlns:p14="http://schemas.microsoft.com/office/powerpoint/2010/main" val="45458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612644" y="25503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724344" y="1008752"/>
            <a:ext cx="7080504" cy="2877882"/>
          </a:xfrm>
          <a:prstGeom prst="rect">
            <a:avLst/>
          </a:prstGeom>
        </p:spPr>
        <p:txBody>
          <a:bodyPr spcFirstLastPara="1" wrap="square" lIns="91425" tIns="91425" rIns="91425" bIns="91425" anchor="ctr" anchorCtr="0">
            <a:noAutofit/>
          </a:bodyPr>
          <a:lstStyle/>
          <a:p>
            <a:pPr algn="r"/>
            <a:r>
              <a:rPr lang="he-IL" dirty="0">
                <a:solidFill>
                  <a:srgbClr val="ECECEC"/>
                </a:solidFill>
                <a:latin typeface="Söhne"/>
              </a:rPr>
              <a:t>בעבודה זו, החלטתי לחקור ולבדוק את הבקעת השערים לשחקנים.</a:t>
            </a:r>
            <a:br>
              <a:rPr lang="he-IL" dirty="0">
                <a:solidFill>
                  <a:srgbClr val="ECECEC"/>
                </a:solidFill>
                <a:latin typeface="Söhne"/>
              </a:rPr>
            </a:br>
            <a:r>
              <a:rPr lang="he-IL" dirty="0">
                <a:solidFill>
                  <a:srgbClr val="ECECEC"/>
                </a:solidFill>
                <a:latin typeface="Söhne"/>
              </a:rPr>
              <a:t>המטרה היא לנסות ולחזות את כמות השערים של שחקן בסוף העונה.</a:t>
            </a:r>
            <a:br>
              <a:rPr lang="he-IL" dirty="0">
                <a:solidFill>
                  <a:srgbClr val="ECECEC"/>
                </a:solidFill>
                <a:latin typeface="Söhne"/>
              </a:rPr>
            </a:br>
            <a:r>
              <a:rPr lang="he-IL" dirty="0">
                <a:solidFill>
                  <a:srgbClr val="ECECEC"/>
                </a:solidFill>
                <a:latin typeface="Söhne"/>
              </a:rPr>
              <a:t>אחת המטרות החשובות במשחק בכדי לנצח היא הבקעת שערים וקבוצות משקיעות סכומים אסטרונומיים ברכישת שחקני התקפה. באופן עקבי, שחקני התקפה בדרך כלל עולים ומשתכרים יותר משחקני התקפה, מעבר ליוקרה הספורטיבית.</a:t>
            </a:r>
            <a:endParaRPr lang="he-IL" i="0" dirty="0">
              <a:solidFill>
                <a:srgbClr val="ECECEC"/>
              </a:solidFill>
              <a:effectLst/>
              <a:latin typeface="Söhne"/>
            </a:endParaRPr>
          </a:p>
        </p:txBody>
      </p:sp>
    </p:spTree>
    <p:extLst>
      <p:ext uri="{BB962C8B-B14F-4D97-AF65-F5344CB8AC3E}">
        <p14:creationId xmlns:p14="http://schemas.microsoft.com/office/powerpoint/2010/main" val="325316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8B430450-5ACC-99A7-1A53-9DC852DF4C73}"/>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2A68ACF5-576D-121C-CDBE-946DF42C419C}"/>
              </a:ext>
            </a:extLst>
          </p:cNvPr>
          <p:cNvSpPr txBox="1">
            <a:spLocks noGrp="1"/>
          </p:cNvSpPr>
          <p:nvPr>
            <p:ph type="subTitle" idx="1"/>
          </p:nvPr>
        </p:nvSpPr>
        <p:spPr>
          <a:xfrm>
            <a:off x="1488084" y="6096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הפיצ'רים המשמעותיים והמשפיעים להבקעת שערים</a:t>
            </a:r>
            <a:endParaRPr dirty="0">
              <a:solidFill>
                <a:srgbClr val="B9863A"/>
              </a:solidFill>
            </a:endParaRPr>
          </a:p>
        </p:txBody>
      </p:sp>
      <p:sp>
        <p:nvSpPr>
          <p:cNvPr id="6" name="AutoShape 4" descr="Output image">
            <a:extLst>
              <a:ext uri="{FF2B5EF4-FFF2-40B4-BE49-F238E27FC236}">
                <a16:creationId xmlns:a16="http://schemas.microsoft.com/office/drawing/2014/main" id="{C1ACF193-6A16-47B2-103A-AB6A4BFD5AFE}"/>
              </a:ext>
            </a:extLst>
          </p:cNvPr>
          <p:cNvSpPr>
            <a:spLocks noChangeAspect="1" noChangeArrowheads="1"/>
          </p:cNvSpPr>
          <p:nvPr/>
        </p:nvSpPr>
        <p:spPr bwMode="auto">
          <a:xfrm>
            <a:off x="4246800" y="2571750"/>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9" name="תמונה 8">
            <a:extLst>
              <a:ext uri="{FF2B5EF4-FFF2-40B4-BE49-F238E27FC236}">
                <a16:creationId xmlns:a16="http://schemas.microsoft.com/office/drawing/2014/main" id="{6018E6C5-2251-83BF-24A5-86940BF0EEF7}"/>
              </a:ext>
            </a:extLst>
          </p:cNvPr>
          <p:cNvPicPr>
            <a:picLocks noChangeAspect="1"/>
          </p:cNvPicPr>
          <p:nvPr/>
        </p:nvPicPr>
        <p:blipFill>
          <a:blip r:embed="rId3"/>
          <a:stretch>
            <a:fillRect/>
          </a:stretch>
        </p:blipFill>
        <p:spPr>
          <a:xfrm>
            <a:off x="2112227" y="1062796"/>
            <a:ext cx="4674746" cy="2399372"/>
          </a:xfrm>
          <a:prstGeom prst="rect">
            <a:avLst/>
          </a:prstGeom>
        </p:spPr>
      </p:pic>
      <p:sp>
        <p:nvSpPr>
          <p:cNvPr id="3" name="תיבת טקסט 2">
            <a:extLst>
              <a:ext uri="{FF2B5EF4-FFF2-40B4-BE49-F238E27FC236}">
                <a16:creationId xmlns:a16="http://schemas.microsoft.com/office/drawing/2014/main" id="{01C8387D-CDD2-45F1-0AFA-EA2D57F0C008}"/>
              </a:ext>
            </a:extLst>
          </p:cNvPr>
          <p:cNvSpPr txBox="1"/>
          <p:nvPr/>
        </p:nvSpPr>
        <p:spPr>
          <a:xfrm>
            <a:off x="476100" y="3697544"/>
            <a:ext cx="8191800" cy="1169551"/>
          </a:xfrm>
          <a:prstGeom prst="rect">
            <a:avLst/>
          </a:prstGeom>
          <a:noFill/>
        </p:spPr>
        <p:txBody>
          <a:bodyPr wrap="square">
            <a:spAutoFit/>
          </a:bodyPr>
          <a:lstStyle/>
          <a:p>
            <a:pPr algn="r"/>
            <a:r>
              <a:rPr lang="he-IL" sz="1400" b="0" i="0" dirty="0">
                <a:solidFill>
                  <a:srgbClr val="ECECEC"/>
                </a:solidFill>
                <a:effectLst/>
                <a:latin typeface="+mn-lt"/>
              </a:rPr>
              <a:t>התרשים </a:t>
            </a:r>
            <a:r>
              <a:rPr lang="he-IL" sz="1400" b="0" i="0" dirty="0" err="1">
                <a:solidFill>
                  <a:srgbClr val="ECECEC"/>
                </a:solidFill>
                <a:effectLst/>
                <a:latin typeface="+mn-lt"/>
              </a:rPr>
              <a:t>ממחש</a:t>
            </a:r>
            <a:r>
              <a:rPr lang="he-IL" sz="1400" b="0" i="0" dirty="0">
                <a:solidFill>
                  <a:srgbClr val="ECECEC"/>
                </a:solidFill>
                <a:effectLst/>
                <a:latin typeface="+mn-lt"/>
              </a:rPr>
              <a:t> את משקל כל גורם בתרומתו למספר השערים שנכבשו על ידי השחקנים.</a:t>
            </a:r>
          </a:p>
          <a:p>
            <a:pPr algn="r"/>
            <a:r>
              <a:rPr lang="he-IL" sz="1400" b="0" i="0" dirty="0">
                <a:solidFill>
                  <a:srgbClr val="ECECEC"/>
                </a:solidFill>
                <a:effectLst/>
                <a:latin typeface="+mn-lt"/>
              </a:rPr>
              <a:t>אורכו של כל עמוד מתאים למקדם התכונה, המציין את ההשפעה החיובית שלו על המשתנה תלות, שהוא מספר השערים.</a:t>
            </a:r>
            <a:r>
              <a:rPr lang="he-IL" b="0" dirty="0">
                <a:solidFill>
                  <a:srgbClr val="ECECEC"/>
                </a:solidFill>
                <a:latin typeface="Söhne"/>
              </a:rPr>
              <a:t> </a:t>
            </a:r>
            <a:r>
              <a:rPr lang="he-IL" sz="1400" i="0" dirty="0">
                <a:solidFill>
                  <a:srgbClr val="ECECEC"/>
                </a:solidFill>
                <a:effectLst/>
                <a:latin typeface="Söhne"/>
              </a:rPr>
              <a:t>מהתוצאות ניתן לראות שכמה מתכונות מסוימות, כמו "נגיעות ברחבת היריב" ו"בעיטות למסגרת", הן בעלות השפעה חיובית ומשמעותית משפיעות על מספר השערים ששחקן כובש. </a:t>
            </a:r>
            <a:br>
              <a:rPr lang="he-IL" sz="1400" i="0" dirty="0">
                <a:solidFill>
                  <a:srgbClr val="ECECEC"/>
                </a:solidFill>
                <a:effectLst/>
                <a:latin typeface="Söhne"/>
              </a:rPr>
            </a:br>
            <a:endParaRPr lang="he-IL" dirty="0"/>
          </a:p>
        </p:txBody>
      </p:sp>
    </p:spTree>
    <p:extLst>
      <p:ext uri="{BB962C8B-B14F-4D97-AF65-F5344CB8AC3E}">
        <p14:creationId xmlns:p14="http://schemas.microsoft.com/office/powerpoint/2010/main" val="45400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37"/>
          <p:cNvSpPr txBox="1">
            <a:spLocks noGrp="1"/>
          </p:cNvSpPr>
          <p:nvPr>
            <p:ph type="title"/>
          </p:nvPr>
        </p:nvSpPr>
        <p:spPr>
          <a:xfrm>
            <a:off x="713225" y="251132"/>
            <a:ext cx="3597600" cy="83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e-IL" dirty="0"/>
              <a:t>כדורגל</a:t>
            </a:r>
            <a:r>
              <a:rPr lang="en-US" dirty="0"/>
              <a:t>	</a:t>
            </a:r>
            <a:endParaRPr dirty="0"/>
          </a:p>
        </p:txBody>
      </p:sp>
      <p:sp>
        <p:nvSpPr>
          <p:cNvPr id="407" name="Google Shape;407;p37"/>
          <p:cNvSpPr txBox="1">
            <a:spLocks noGrp="1"/>
          </p:cNvSpPr>
          <p:nvPr>
            <p:ph type="subTitle" idx="1"/>
          </p:nvPr>
        </p:nvSpPr>
        <p:spPr>
          <a:xfrm>
            <a:off x="713225" y="1202729"/>
            <a:ext cx="3597600" cy="259554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pPr>
            <a:r>
              <a:rPr lang="he-IL" dirty="0"/>
              <a:t>משחק הספורט הפופולרי ביותר בעולם.</a:t>
            </a:r>
          </a:p>
          <a:p>
            <a:pPr marL="0" lvl="0" indent="0" algn="r" rtl="0">
              <a:spcBef>
                <a:spcPts val="0"/>
              </a:spcBef>
              <a:spcAft>
                <a:spcPts val="0"/>
              </a:spcAft>
            </a:pPr>
            <a:r>
              <a:rPr lang="he-IL" dirty="0"/>
              <a:t>ענף הכדורגל האירופי מוערך ב-30 מיליארד יורו. מדי שנה, מועדוני כדורגל מוציאים כ-3 מיליארד יורו ברכישת  שחקנים כדי לנצח בטורנירים, ליגות ולשפר את תוצאות המועדון בכדי להשיג חסויות וספונסרים יוקרתיים יותר, הגדלת הרווחים מזכויות השידור ותמריצים כלכלים עקב </a:t>
            </a:r>
            <a:r>
              <a:rPr lang="he-IL" dirty="0" err="1"/>
              <a:t>השתתפותיות</a:t>
            </a:r>
            <a:r>
              <a:rPr lang="he-IL" dirty="0"/>
              <a:t> בטורנירים יוקרתיים וזכייה בהם.  </a:t>
            </a:r>
          </a:p>
        </p:txBody>
      </p:sp>
      <p:pic>
        <p:nvPicPr>
          <p:cNvPr id="2" name="Picture 4">
            <a:extLst>
              <a:ext uri="{FF2B5EF4-FFF2-40B4-BE49-F238E27FC236}">
                <a16:creationId xmlns:a16="http://schemas.microsoft.com/office/drawing/2014/main" id="{C4D6ADC7-DED4-5437-72E8-09A77E19EDB3}"/>
              </a:ext>
            </a:extLst>
          </p:cNvPr>
          <p:cNvPicPr>
            <a:picLocks noChangeAspect="1"/>
          </p:cNvPicPr>
          <p:nvPr/>
        </p:nvPicPr>
        <p:blipFill>
          <a:blip r:embed="rId3"/>
          <a:stretch>
            <a:fillRect/>
          </a:stretch>
        </p:blipFill>
        <p:spPr>
          <a:xfrm>
            <a:off x="5042823" y="518160"/>
            <a:ext cx="3724790" cy="33299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196304" y="225915"/>
            <a:ext cx="6410184"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חיזוי שערים לשחקן התקפה – מודל לבחירת פיצ'רים</a:t>
            </a:r>
          </a:p>
          <a:p>
            <a:pPr marL="0" lvl="0" indent="0" algn="ctr" rtl="0">
              <a:spcBef>
                <a:spcPts val="0"/>
              </a:spcBef>
              <a:spcAft>
                <a:spcPts val="0"/>
              </a:spcAft>
              <a:buNone/>
            </a:pPr>
            <a:r>
              <a:rPr lang="en-US" dirty="0">
                <a:solidFill>
                  <a:srgbClr val="B9863A"/>
                </a:solidFill>
              </a:rPr>
              <a:t>Ridge(L2)</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861144" y="1482029"/>
            <a:ext cx="7080504" cy="1286100"/>
          </a:xfrm>
          <a:prstGeom prst="rect">
            <a:avLst/>
          </a:prstGeom>
        </p:spPr>
        <p:txBody>
          <a:bodyPr spcFirstLastPara="1" wrap="square" lIns="91425" tIns="91425" rIns="91425" bIns="91425" anchor="ctr" anchorCtr="0">
            <a:noAutofit/>
          </a:bodyPr>
          <a:lstStyle/>
          <a:p>
            <a:pPr algn="r"/>
            <a:r>
              <a:rPr lang="he-IL" sz="1800" i="0" dirty="0">
                <a:solidFill>
                  <a:srgbClr val="ECECEC"/>
                </a:solidFill>
                <a:effectLst/>
                <a:latin typeface="Söhne"/>
              </a:rPr>
              <a:t>פיצ'רים שנ</a:t>
            </a:r>
            <a:r>
              <a:rPr lang="he-IL" sz="1800" dirty="0">
                <a:solidFill>
                  <a:srgbClr val="ECECEC"/>
                </a:solidFill>
                <a:latin typeface="Söhne"/>
              </a:rPr>
              <a:t>שארו בחוץ מחשש </a:t>
            </a:r>
            <a:r>
              <a:rPr lang="he-IL" sz="1800" dirty="0" err="1">
                <a:solidFill>
                  <a:srgbClr val="ECECEC"/>
                </a:solidFill>
                <a:latin typeface="Söhne"/>
              </a:rPr>
              <a:t>לאוברפיטינג</a:t>
            </a:r>
            <a:r>
              <a:rPr lang="he-IL" sz="1800" dirty="0">
                <a:solidFill>
                  <a:srgbClr val="ECECEC"/>
                </a:solidFill>
                <a:latin typeface="Söhne"/>
              </a:rPr>
              <a:t> – הפיצ'רים הבאים קשורים באופן ישיר להבקעת שערים מכוון שהם מונים את כמות השערים של אותו שחקן. הפיצ'רים הללו נותרו בחוץ.</a:t>
            </a:r>
            <a:br>
              <a:rPr lang="he-IL" sz="1800" i="0" dirty="0">
                <a:solidFill>
                  <a:srgbClr val="ECECEC"/>
                </a:solidFill>
                <a:effectLst/>
                <a:latin typeface="Söhne"/>
              </a:rPr>
            </a:br>
            <a:r>
              <a:rPr lang="he-IL" sz="1200" dirty="0"/>
              <a:t>	</a:t>
            </a:r>
            <a:endParaRPr sz="1200" dirty="0"/>
          </a:p>
        </p:txBody>
      </p:sp>
      <p:pic>
        <p:nvPicPr>
          <p:cNvPr id="3" name="תמונה 2">
            <a:extLst>
              <a:ext uri="{FF2B5EF4-FFF2-40B4-BE49-F238E27FC236}">
                <a16:creationId xmlns:a16="http://schemas.microsoft.com/office/drawing/2014/main" id="{8F4D9CB3-EF66-CDC8-C6BA-02166AEE312B}"/>
              </a:ext>
            </a:extLst>
          </p:cNvPr>
          <p:cNvPicPr>
            <a:picLocks noChangeAspect="1"/>
          </p:cNvPicPr>
          <p:nvPr/>
        </p:nvPicPr>
        <p:blipFill rotWithShape="1">
          <a:blip r:embed="rId3"/>
          <a:srcRect t="19771"/>
          <a:stretch/>
        </p:blipFill>
        <p:spPr>
          <a:xfrm>
            <a:off x="1339152" y="2628000"/>
            <a:ext cx="6481500" cy="978150"/>
          </a:xfrm>
          <a:prstGeom prst="rect">
            <a:avLst/>
          </a:prstGeom>
        </p:spPr>
      </p:pic>
    </p:spTree>
    <p:extLst>
      <p:ext uri="{BB962C8B-B14F-4D97-AF65-F5344CB8AC3E}">
        <p14:creationId xmlns:p14="http://schemas.microsoft.com/office/powerpoint/2010/main" val="1335982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091760" y="67741"/>
            <a:ext cx="6410184"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חיזוי שערים לשחקן התקפה – מודל לבחירת פיצ'רים</a:t>
            </a:r>
          </a:p>
          <a:p>
            <a:pPr marL="0" lvl="0" indent="0" algn="ctr" rtl="0">
              <a:spcBef>
                <a:spcPts val="0"/>
              </a:spcBef>
              <a:spcAft>
                <a:spcPts val="0"/>
              </a:spcAft>
              <a:buNone/>
            </a:pPr>
            <a:r>
              <a:rPr lang="en-US" dirty="0">
                <a:solidFill>
                  <a:srgbClr val="B9863A"/>
                </a:solidFill>
              </a:rPr>
              <a:t>Ridge(L2)</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666852" y="413100"/>
            <a:ext cx="7080504" cy="4730400"/>
          </a:xfrm>
          <a:prstGeom prst="rect">
            <a:avLst/>
          </a:prstGeom>
        </p:spPr>
        <p:txBody>
          <a:bodyPr spcFirstLastPara="1" wrap="square" lIns="91425" tIns="91425" rIns="91425" bIns="91425" anchor="ctr" anchorCtr="0">
            <a:noAutofit/>
          </a:bodyPr>
          <a:lstStyle/>
          <a:p>
            <a:pPr algn="r"/>
            <a:r>
              <a:rPr lang="he-IL" sz="1800" dirty="0"/>
              <a:t>לבניית המודלים לחיזוי שערים צפויים בעונה לשחקן, השתמשתי במס' פיצ'רים שנבחרו על ידי המודל שהוצג בשקופיות הקודמות. השתמשתי ב</a:t>
            </a:r>
            <a:r>
              <a:rPr lang="he-IL" sz="1800" i="0" dirty="0">
                <a:solidFill>
                  <a:srgbClr val="ECECEC"/>
                </a:solidFill>
                <a:effectLst/>
                <a:latin typeface="Söhne"/>
              </a:rPr>
              <a:t>רגרסיית </a:t>
            </a:r>
            <a:r>
              <a:rPr lang="he-IL" sz="1800" i="0" dirty="0" err="1">
                <a:solidFill>
                  <a:srgbClr val="ECECEC"/>
                </a:solidFill>
                <a:effectLst/>
                <a:latin typeface="Söhne"/>
              </a:rPr>
              <a:t>רידג</a:t>
            </a:r>
            <a:r>
              <a:rPr lang="he-IL" sz="1800" i="0" dirty="0">
                <a:solidFill>
                  <a:srgbClr val="ECECEC"/>
                </a:solidFill>
                <a:effectLst/>
                <a:latin typeface="Söhne"/>
              </a:rPr>
              <a:t>' </a:t>
            </a:r>
            <a:r>
              <a:rPr lang="he-IL" sz="1800" i="0" dirty="0" err="1">
                <a:solidFill>
                  <a:srgbClr val="ECECEC"/>
                </a:solidFill>
                <a:effectLst/>
                <a:latin typeface="Söhne"/>
              </a:rPr>
              <a:t>לבחרית</a:t>
            </a:r>
            <a:r>
              <a:rPr lang="he-IL" sz="1800" i="0" dirty="0">
                <a:solidFill>
                  <a:srgbClr val="ECECEC"/>
                </a:solidFill>
                <a:effectLst/>
                <a:latin typeface="Söhne"/>
              </a:rPr>
              <a:t> פיצ'רים אלו, בכדי לחזות באופן רציף תוך שימוש </a:t>
            </a:r>
            <a:r>
              <a:rPr lang="he-IL" sz="1800" i="0" dirty="0" err="1">
                <a:solidFill>
                  <a:srgbClr val="ECECEC"/>
                </a:solidFill>
                <a:effectLst/>
                <a:latin typeface="Söhne"/>
              </a:rPr>
              <a:t>ברגולריזציה</a:t>
            </a:r>
            <a:r>
              <a:rPr lang="he-IL" sz="1800" i="0" dirty="0">
                <a:solidFill>
                  <a:srgbClr val="ECECEC"/>
                </a:solidFill>
                <a:effectLst/>
                <a:latin typeface="Söhne"/>
              </a:rPr>
              <a:t> כדי למנוע </a:t>
            </a:r>
            <a:r>
              <a:rPr lang="he-IL" sz="1800" i="0" dirty="0" err="1">
                <a:solidFill>
                  <a:srgbClr val="ECECEC"/>
                </a:solidFill>
                <a:effectLst/>
                <a:latin typeface="Söhne"/>
              </a:rPr>
              <a:t>אוברפיטינג</a:t>
            </a:r>
            <a:r>
              <a:rPr lang="he-IL" sz="1800" i="0" dirty="0">
                <a:solidFill>
                  <a:srgbClr val="ECECEC"/>
                </a:solidFill>
                <a:effectLst/>
                <a:latin typeface="Söhne"/>
              </a:rPr>
              <a:t>. השימוש ברגרסיית </a:t>
            </a:r>
            <a:r>
              <a:rPr lang="he-IL" sz="1800" i="0" dirty="0" err="1">
                <a:solidFill>
                  <a:srgbClr val="ECECEC"/>
                </a:solidFill>
                <a:effectLst/>
                <a:latin typeface="Söhne"/>
              </a:rPr>
              <a:t>רידג</a:t>
            </a:r>
            <a:r>
              <a:rPr lang="he-IL" sz="1800" i="0" dirty="0">
                <a:solidFill>
                  <a:srgbClr val="ECECEC"/>
                </a:solidFill>
                <a:effectLst/>
                <a:latin typeface="Söhne"/>
              </a:rPr>
              <a:t> מאפשר לאתר את הפיצ'רים המשפיעים ביותר על מספר השערים ששחקן כובש תוך התעלמות מתכונות שאינן רלוונטיות או ישירות קשורות לשערים. </a:t>
            </a:r>
            <a:br>
              <a:rPr lang="he-IL" sz="1800" i="0" dirty="0">
                <a:solidFill>
                  <a:srgbClr val="ECECEC"/>
                </a:solidFill>
                <a:effectLst/>
                <a:latin typeface="Söhne"/>
              </a:rPr>
            </a:br>
            <a:br>
              <a:rPr lang="he-IL" sz="1800" i="0" dirty="0">
                <a:solidFill>
                  <a:srgbClr val="ECECEC"/>
                </a:solidFill>
                <a:effectLst/>
                <a:latin typeface="Söhne"/>
              </a:rPr>
            </a:br>
            <a:r>
              <a:rPr lang="he-IL" sz="1200" dirty="0"/>
              <a:t>	</a:t>
            </a:r>
            <a:endParaRPr sz="1200" dirty="0"/>
          </a:p>
        </p:txBody>
      </p:sp>
    </p:spTree>
    <p:extLst>
      <p:ext uri="{BB962C8B-B14F-4D97-AF65-F5344CB8AC3E}">
        <p14:creationId xmlns:p14="http://schemas.microsoft.com/office/powerpoint/2010/main" val="62048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8B430450-5ACC-99A7-1A53-9DC852DF4C73}"/>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2A68ACF5-576D-121C-CDBE-946DF42C419C}"/>
              </a:ext>
            </a:extLst>
          </p:cNvPr>
          <p:cNvSpPr txBox="1">
            <a:spLocks noGrp="1"/>
          </p:cNvSpPr>
          <p:nvPr>
            <p:ph type="subTitle" idx="1"/>
          </p:nvPr>
        </p:nvSpPr>
        <p:spPr>
          <a:xfrm>
            <a:off x="1608150" y="87922"/>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הפיצ'רים המשמעותיים והמשפיעים להבקעת שערים</a:t>
            </a:r>
          </a:p>
        </p:txBody>
      </p:sp>
      <p:sp>
        <p:nvSpPr>
          <p:cNvPr id="6" name="AutoShape 4" descr="Output image">
            <a:extLst>
              <a:ext uri="{FF2B5EF4-FFF2-40B4-BE49-F238E27FC236}">
                <a16:creationId xmlns:a16="http://schemas.microsoft.com/office/drawing/2014/main" id="{C1ACF193-6A16-47B2-103A-AB6A4BFD5AFE}"/>
              </a:ext>
            </a:extLst>
          </p:cNvPr>
          <p:cNvSpPr>
            <a:spLocks noChangeAspect="1" noChangeArrowheads="1"/>
          </p:cNvSpPr>
          <p:nvPr/>
        </p:nvSpPr>
        <p:spPr bwMode="auto">
          <a:xfrm>
            <a:off x="4419600" y="2419350"/>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תיבת טקסט 4">
            <a:extLst>
              <a:ext uri="{FF2B5EF4-FFF2-40B4-BE49-F238E27FC236}">
                <a16:creationId xmlns:a16="http://schemas.microsoft.com/office/drawing/2014/main" id="{DD3FF487-3229-28E7-F5EF-9E4EF6E1C89A}"/>
              </a:ext>
            </a:extLst>
          </p:cNvPr>
          <p:cNvSpPr txBox="1"/>
          <p:nvPr/>
        </p:nvSpPr>
        <p:spPr>
          <a:xfrm>
            <a:off x="999000" y="1089757"/>
            <a:ext cx="6841200" cy="2800767"/>
          </a:xfrm>
          <a:prstGeom prst="rect">
            <a:avLst/>
          </a:prstGeom>
          <a:noFill/>
        </p:spPr>
        <p:txBody>
          <a:bodyPr wrap="square">
            <a:spAutoFit/>
          </a:bodyPr>
          <a:lstStyle/>
          <a:p>
            <a:pPr algn="r"/>
            <a:r>
              <a:rPr lang="he-IL" sz="1600" b="0" i="0" dirty="0">
                <a:solidFill>
                  <a:srgbClr val="ECECEC"/>
                </a:solidFill>
                <a:effectLst/>
                <a:latin typeface="Archivo Black"/>
              </a:rPr>
              <a:t>המטרה הייתה לזהות אילו פיצ'רים יהיו המשפיעים ביותר </a:t>
            </a:r>
            <a:r>
              <a:rPr lang="he-IL" sz="1600" dirty="0">
                <a:solidFill>
                  <a:srgbClr val="ECECEC"/>
                </a:solidFill>
                <a:latin typeface="Archivo Black"/>
              </a:rPr>
              <a:t>על כמות השערים </a:t>
            </a:r>
            <a:r>
              <a:rPr lang="he-IL" sz="1600" b="0" i="0" dirty="0">
                <a:solidFill>
                  <a:srgbClr val="ECECEC"/>
                </a:solidFill>
                <a:effectLst/>
                <a:latin typeface="Archivo Black"/>
              </a:rPr>
              <a:t>של שחקן. </a:t>
            </a:r>
            <a:r>
              <a:rPr lang="he-IL" sz="1600" b="0" i="0" dirty="0" err="1">
                <a:solidFill>
                  <a:srgbClr val="ECECEC"/>
                </a:solidFill>
                <a:effectLst/>
                <a:latin typeface="Archivo Black"/>
              </a:rPr>
              <a:t>הפ'יצר</a:t>
            </a:r>
            <a:r>
              <a:rPr lang="he-IL" sz="1600" b="0" i="0" dirty="0">
                <a:solidFill>
                  <a:srgbClr val="ECECEC"/>
                </a:solidFill>
                <a:effectLst/>
                <a:latin typeface="Archivo Black"/>
              </a:rPr>
              <a:t> המשמעותי ביותר הוא 'בעיטות למסגרת', מרמז על כך ששחקנים שבועטים יותר למסגרת השער, גם יכבשו יותר שערים. </a:t>
            </a:r>
            <a:r>
              <a:rPr lang="he-IL" sz="1600" dirty="0">
                <a:solidFill>
                  <a:srgbClr val="ECECEC"/>
                </a:solidFill>
                <a:latin typeface="Archivo Black"/>
              </a:rPr>
              <a:t>ניתן </a:t>
            </a:r>
            <a:r>
              <a:rPr lang="he-IL" sz="1600" b="0" i="0" dirty="0">
                <a:solidFill>
                  <a:srgbClr val="ECECEC"/>
                </a:solidFill>
                <a:effectLst/>
                <a:latin typeface="Archivo Black"/>
              </a:rPr>
              <a:t>להסיק ששחקנים שמנסים יותר אבל גם מדייקים את הבעיטות יכבשו יותר. </a:t>
            </a:r>
          </a:p>
          <a:p>
            <a:pPr algn="r"/>
            <a:r>
              <a:rPr lang="he-IL" sz="1600" b="0" i="0" dirty="0">
                <a:solidFill>
                  <a:srgbClr val="ECECEC"/>
                </a:solidFill>
                <a:effectLst/>
                <a:latin typeface="Archivo Black"/>
              </a:rPr>
              <a:t>ממצאי הניתוח הזה עשויים להיות שווי ערך לניהול הקבוצה ולצוות האימון, שכך הם מדגישים מדדי ביצועים מדידים שניתן ליישם ולשפר. על ידי התמקדות בגורמים אלו, קבוצות יכולות לפתח ולאמן בצורה יעילה יותר כדי לשפר ולעלות את כמות השערים</a:t>
            </a:r>
            <a:r>
              <a:rPr lang="he-IL" sz="1600" dirty="0">
                <a:solidFill>
                  <a:srgbClr val="ECECEC"/>
                </a:solidFill>
                <a:latin typeface="Archivo Black"/>
              </a:rPr>
              <a:t> שהקבוצה כובשת.</a:t>
            </a:r>
            <a:endParaRPr lang="en-US" sz="1600" dirty="0">
              <a:solidFill>
                <a:srgbClr val="ECECEC"/>
              </a:solidFill>
              <a:latin typeface="Archivo Black"/>
            </a:endParaRPr>
          </a:p>
          <a:p>
            <a:pPr algn="r"/>
            <a:r>
              <a:rPr lang="he-IL" sz="1600" dirty="0">
                <a:solidFill>
                  <a:srgbClr val="ECECEC"/>
                </a:solidFill>
                <a:latin typeface="Archivo Black"/>
              </a:rPr>
              <a:t> - עומד על 0.86 המציין דיוק חזותי טוב למודל.</a:t>
            </a:r>
            <a:r>
              <a:rPr lang="en-US" sz="1600" dirty="0">
                <a:solidFill>
                  <a:srgbClr val="ECECEC"/>
                </a:solidFill>
                <a:latin typeface="Archivo Black"/>
              </a:rPr>
              <a:t>R^2</a:t>
            </a:r>
            <a:r>
              <a:rPr lang="he-IL" sz="1600" dirty="0">
                <a:solidFill>
                  <a:srgbClr val="ECECEC"/>
                </a:solidFill>
                <a:latin typeface="Archivo Black"/>
              </a:rPr>
              <a:t>ערך </a:t>
            </a:r>
            <a:endParaRPr lang="en-US" sz="1600" dirty="0">
              <a:solidFill>
                <a:srgbClr val="ECECEC"/>
              </a:solidFill>
              <a:latin typeface="Archivo Black"/>
            </a:endParaRPr>
          </a:p>
          <a:p>
            <a:pPr algn="r"/>
            <a:r>
              <a:rPr lang="he-IL" sz="1600" dirty="0">
                <a:solidFill>
                  <a:srgbClr val="ECECEC"/>
                </a:solidFill>
                <a:latin typeface="Archivo Black"/>
                <a:cs typeface="+mn-cs"/>
              </a:rPr>
              <a:t>ניתן להסיק כי תוצאות המודל עוזרות בבחירת הפיצ'רים שנרצה לבחור בהם בעתיד כאשר נבנה מודל שינסה לחזות את הבקעת השערים של השחקן.</a:t>
            </a:r>
            <a:endParaRPr lang="he-IL" sz="1600" dirty="0">
              <a:solidFill>
                <a:schemeClr val="bg1"/>
              </a:solidFill>
              <a:latin typeface="Archivo Black"/>
              <a:cs typeface="+mn-cs"/>
            </a:endParaRPr>
          </a:p>
        </p:txBody>
      </p:sp>
    </p:spTree>
    <p:extLst>
      <p:ext uri="{BB962C8B-B14F-4D97-AF65-F5344CB8AC3E}">
        <p14:creationId xmlns:p14="http://schemas.microsoft.com/office/powerpoint/2010/main" val="3042738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המודל לחיזוי שערים – הפיצ'רים שנבחרו</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1302000" y="7005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 name="Rectangle 1">
            <a:extLst>
              <a:ext uri="{FF2B5EF4-FFF2-40B4-BE49-F238E27FC236}">
                <a16:creationId xmlns:a16="http://schemas.microsoft.com/office/drawing/2014/main" id="{6D99A880-C020-B9CE-0400-33C7A02D1DA0}"/>
              </a:ext>
            </a:extLst>
          </p:cNvPr>
          <p:cNvSpPr>
            <a:spLocks noChangeArrowheads="1"/>
          </p:cNvSpPr>
          <p:nvPr/>
        </p:nvSpPr>
        <p:spPr bwMode="auto">
          <a:xfrm>
            <a:off x="835200" y="1916263"/>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57E66B49-4B32-67C1-1536-CDA8D744D7F8}"/>
              </a:ext>
            </a:extLst>
          </p:cNvPr>
          <p:cNvPicPr>
            <a:picLocks noChangeAspect="1"/>
          </p:cNvPicPr>
          <p:nvPr/>
        </p:nvPicPr>
        <p:blipFill>
          <a:blip r:embed="rId3"/>
          <a:stretch>
            <a:fillRect/>
          </a:stretch>
        </p:blipFill>
        <p:spPr>
          <a:xfrm>
            <a:off x="1616550" y="2393574"/>
            <a:ext cx="5622900" cy="872625"/>
          </a:xfrm>
          <a:prstGeom prst="rect">
            <a:avLst/>
          </a:prstGeom>
        </p:spPr>
      </p:pic>
      <p:sp>
        <p:nvSpPr>
          <p:cNvPr id="7" name="Google Shape;457;p41">
            <a:extLst>
              <a:ext uri="{FF2B5EF4-FFF2-40B4-BE49-F238E27FC236}">
                <a16:creationId xmlns:a16="http://schemas.microsoft.com/office/drawing/2014/main" id="{3CDC4594-F226-3EEB-9313-24E3E6442198}"/>
              </a:ext>
            </a:extLst>
          </p:cNvPr>
          <p:cNvSpPr txBox="1">
            <a:spLocks noGrp="1"/>
          </p:cNvSpPr>
          <p:nvPr>
            <p:ph type="title"/>
          </p:nvPr>
        </p:nvSpPr>
        <p:spPr>
          <a:xfrm>
            <a:off x="515544" y="1107474"/>
            <a:ext cx="7080504" cy="1286100"/>
          </a:xfrm>
          <a:prstGeom prst="rect">
            <a:avLst/>
          </a:prstGeom>
        </p:spPr>
        <p:txBody>
          <a:bodyPr spcFirstLastPara="1" wrap="square" lIns="91425" tIns="91425" rIns="91425" bIns="91425" anchor="ctr" anchorCtr="0">
            <a:noAutofit/>
          </a:bodyPr>
          <a:lstStyle/>
          <a:p>
            <a:pPr algn="r"/>
            <a:r>
              <a:rPr lang="he-IL" sz="1800" dirty="0">
                <a:solidFill>
                  <a:srgbClr val="ECECEC"/>
                </a:solidFill>
                <a:latin typeface="Söhne"/>
              </a:rPr>
              <a:t>הפיצ'רים הללו נבחרו כמשפיעים ביותר על חיזוי הבקעת השערים בעזרת המודל לבחירת הפיצ'רים בנוסף לאבחנה וידע מקצועי. </a:t>
            </a:r>
            <a:endParaRPr sz="1200" dirty="0"/>
          </a:p>
        </p:txBody>
      </p:sp>
    </p:spTree>
    <p:extLst>
      <p:ext uri="{BB962C8B-B14F-4D97-AF65-F5344CB8AC3E}">
        <p14:creationId xmlns:p14="http://schemas.microsoft.com/office/powerpoint/2010/main" val="4096626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המודל לחיזוי שערים</a:t>
            </a:r>
            <a:r>
              <a:rPr lang="en-US" dirty="0">
                <a:solidFill>
                  <a:srgbClr val="B9863A"/>
                </a:solidFill>
              </a:rPr>
              <a:t> – K Fold Validation</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1302000" y="7005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 name="Rectangle 1">
            <a:extLst>
              <a:ext uri="{FF2B5EF4-FFF2-40B4-BE49-F238E27FC236}">
                <a16:creationId xmlns:a16="http://schemas.microsoft.com/office/drawing/2014/main" id="{6D99A880-C020-B9CE-0400-33C7A02D1DA0}"/>
              </a:ext>
            </a:extLst>
          </p:cNvPr>
          <p:cNvSpPr>
            <a:spLocks noChangeArrowheads="1"/>
          </p:cNvSpPr>
          <p:nvPr/>
        </p:nvSpPr>
        <p:spPr bwMode="auto">
          <a:xfrm>
            <a:off x="835200" y="1916263"/>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תיבת טקסט 8">
            <a:extLst>
              <a:ext uri="{FF2B5EF4-FFF2-40B4-BE49-F238E27FC236}">
                <a16:creationId xmlns:a16="http://schemas.microsoft.com/office/drawing/2014/main" id="{AF634BC4-555F-F4DB-BF10-53A7F2EA0564}"/>
              </a:ext>
            </a:extLst>
          </p:cNvPr>
          <p:cNvSpPr txBox="1"/>
          <p:nvPr/>
        </p:nvSpPr>
        <p:spPr>
          <a:xfrm>
            <a:off x="1396644" y="1055176"/>
            <a:ext cx="5990400" cy="954107"/>
          </a:xfrm>
          <a:prstGeom prst="rect">
            <a:avLst/>
          </a:prstGeom>
          <a:noFill/>
        </p:spPr>
        <p:txBody>
          <a:bodyPr wrap="square" rtlCol="1">
            <a:spAutoFit/>
          </a:bodyPr>
          <a:lstStyle/>
          <a:p>
            <a:pPr algn="r"/>
            <a:r>
              <a:rPr lang="he-IL" dirty="0">
                <a:solidFill>
                  <a:schemeClr val="bg1"/>
                </a:solidFill>
              </a:rPr>
              <a:t>לשיפור דיוק ואימון המודל, נעשה שימוש בשיטת ולידציה צולבת שבה הנתונים חולקו לחמישה חלקים, כך שבכל סבב אחד מהם שימש כנתוני אימון ונתוני בדיקה. שיטה זו מבטיחה הערכה אובייקטיבית ומפחיתה את הסיכוי לשימוש חוזר בנתוני האימון ולמצב של </a:t>
            </a:r>
            <a:r>
              <a:rPr lang="he-IL" dirty="0" err="1">
                <a:solidFill>
                  <a:schemeClr val="bg1"/>
                </a:solidFill>
              </a:rPr>
              <a:t>אוברפיטינג</a:t>
            </a:r>
            <a:r>
              <a:rPr lang="he-IL" dirty="0">
                <a:solidFill>
                  <a:schemeClr val="bg1"/>
                </a:solidFill>
              </a:rPr>
              <a:t>.</a:t>
            </a:r>
          </a:p>
        </p:txBody>
      </p:sp>
      <p:pic>
        <p:nvPicPr>
          <p:cNvPr id="1027" name="Picture 3" descr="K-Fold Cross Validation | Hands-on Machine learning with python - YouTube">
            <a:extLst>
              <a:ext uri="{FF2B5EF4-FFF2-40B4-BE49-F238E27FC236}">
                <a16:creationId xmlns:a16="http://schemas.microsoft.com/office/drawing/2014/main" id="{FC822520-EFEB-2618-0121-772A049A4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468" y="2306043"/>
            <a:ext cx="3693863" cy="207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4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r>
              <a:rPr lang="en-US" dirty="0" err="1">
                <a:solidFill>
                  <a:srgbClr val="B9863A"/>
                </a:solidFill>
              </a:rPr>
              <a:t>RandomForestRegressor</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915348" y="1055176"/>
            <a:ext cx="7080504" cy="2877882"/>
          </a:xfrm>
          <a:prstGeom prst="rect">
            <a:avLst/>
          </a:prstGeom>
        </p:spPr>
        <p:txBody>
          <a:bodyPr spcFirstLastPara="1" wrap="square" lIns="91425" tIns="91425" rIns="91425" bIns="91425" anchor="ctr" anchorCtr="0">
            <a:noAutofit/>
          </a:bodyPr>
          <a:lstStyle/>
          <a:p>
            <a:pPr algn="r"/>
            <a:br>
              <a:rPr lang="en-US" sz="2000" b="1" i="0" dirty="0">
                <a:solidFill>
                  <a:srgbClr val="ECECEC"/>
                </a:solidFill>
                <a:effectLst/>
                <a:latin typeface="Söhne"/>
              </a:rPr>
            </a:br>
            <a:r>
              <a:rPr lang="he-IL" sz="2000" b="1" i="0" u="sng" dirty="0">
                <a:solidFill>
                  <a:srgbClr val="ECECEC"/>
                </a:solidFill>
                <a:effectLst/>
                <a:latin typeface="Söhne"/>
              </a:rPr>
              <a:t>הרעיון</a:t>
            </a:r>
            <a:r>
              <a:rPr lang="he-IL" sz="2000" b="0" i="0" u="sng" dirty="0">
                <a:solidFill>
                  <a:srgbClr val="ECECEC"/>
                </a:solidFill>
                <a:effectLst/>
                <a:latin typeface="Söhne"/>
              </a:rPr>
              <a:t>:</a:t>
            </a:r>
            <a:br>
              <a:rPr lang="he-IL" sz="2000" b="0" i="0" dirty="0">
                <a:solidFill>
                  <a:srgbClr val="ECECEC"/>
                </a:solidFill>
                <a:effectLst/>
                <a:latin typeface="Söhne"/>
              </a:rPr>
            </a:br>
            <a:r>
              <a:rPr lang="he-IL" sz="2000" b="0" i="0" dirty="0">
                <a:solidFill>
                  <a:srgbClr val="ECECEC"/>
                </a:solidFill>
                <a:effectLst/>
                <a:latin typeface="Söhne"/>
              </a:rPr>
              <a:t> רגרסיית יער </a:t>
            </a:r>
            <a:r>
              <a:rPr lang="he-IL" dirty="0">
                <a:solidFill>
                  <a:srgbClr val="ECECEC"/>
                </a:solidFill>
                <a:latin typeface="Söhne"/>
              </a:rPr>
              <a:t>אקראי הינו </a:t>
            </a:r>
            <a:r>
              <a:rPr lang="he-IL" sz="2000" b="0" i="0" dirty="0">
                <a:solidFill>
                  <a:srgbClr val="ECECEC"/>
                </a:solidFill>
                <a:effectLst/>
                <a:latin typeface="Söhne"/>
              </a:rPr>
              <a:t>מודל של יער אקראי שמשלב מספר רב של עצי החלטה כדי להגיע לחיזוי מדויק ויציב ככל הניתן. המודל בונה כל עץ החלטה באופן עצמאי ואקראי, ולבסוף משלב את תוצאות החיזוי של כל העצים לחיזוי הסופי.</a:t>
            </a:r>
            <a:br>
              <a:rPr lang="he-IL" sz="2000" b="0" i="0" dirty="0">
                <a:solidFill>
                  <a:srgbClr val="ECECEC"/>
                </a:solidFill>
                <a:effectLst/>
                <a:latin typeface="Söhne"/>
              </a:rPr>
            </a:br>
            <a:r>
              <a:rPr lang="he-IL" sz="2000" b="1" i="0" u="sng" dirty="0">
                <a:solidFill>
                  <a:srgbClr val="ECECEC"/>
                </a:solidFill>
                <a:effectLst/>
                <a:latin typeface="Söhne"/>
              </a:rPr>
              <a:t>השימוש</a:t>
            </a:r>
            <a:r>
              <a:rPr lang="he-IL" sz="2000" b="0" i="0" u="sng" dirty="0">
                <a:solidFill>
                  <a:srgbClr val="ECECEC"/>
                </a:solidFill>
                <a:effectLst/>
                <a:latin typeface="Söhne"/>
              </a:rPr>
              <a:t>:</a:t>
            </a:r>
            <a:br>
              <a:rPr lang="he-IL" sz="2000" b="0" i="0" dirty="0">
                <a:solidFill>
                  <a:srgbClr val="ECECEC"/>
                </a:solidFill>
                <a:effectLst/>
                <a:latin typeface="Söhne"/>
              </a:rPr>
            </a:br>
            <a:r>
              <a:rPr lang="he-IL" sz="2000" b="0" i="0" dirty="0">
                <a:solidFill>
                  <a:srgbClr val="ECECEC"/>
                </a:solidFill>
                <a:effectLst/>
                <a:latin typeface="Söhne"/>
              </a:rPr>
              <a:t> היתרון העיקרי של יער אקראי הוא יכולתו להתמודד עם מספר גדול של תכונות ולמזער סיכון של </a:t>
            </a:r>
            <a:r>
              <a:rPr lang="he-IL" sz="2000" b="0" i="0" dirty="0" err="1">
                <a:solidFill>
                  <a:srgbClr val="ECECEC"/>
                </a:solidFill>
                <a:effectLst/>
                <a:latin typeface="Söhne"/>
              </a:rPr>
              <a:t>אוברפיטינג</a:t>
            </a:r>
            <a:r>
              <a:rPr lang="he-IL" sz="2000" b="0" i="0" dirty="0">
                <a:solidFill>
                  <a:srgbClr val="ECECEC"/>
                </a:solidFill>
                <a:effectLst/>
                <a:latin typeface="Söhne"/>
              </a:rPr>
              <a:t>, מה שהופך אותו לבחירה מועדפת כאשר מעוניינים לנתח נתונים מורכבים עם הרבה פיצ'רים, כמו בסט הנתונים שבו אנו</a:t>
            </a:r>
            <a:r>
              <a:rPr lang="he-IL" dirty="0">
                <a:solidFill>
                  <a:srgbClr val="ECECEC"/>
                </a:solidFill>
                <a:latin typeface="Söhne"/>
              </a:rPr>
              <a:t> משתמשים הכולל כמות רחב של פיצ'רים.</a:t>
            </a:r>
            <a:br>
              <a:rPr lang="he-IL" sz="2000" b="0" i="0" dirty="0">
                <a:solidFill>
                  <a:srgbClr val="ECECEC"/>
                </a:solidFill>
                <a:effectLst/>
                <a:latin typeface="Söhne"/>
              </a:rPr>
            </a:br>
            <a:endParaRPr lang="en-US" sz="2000" b="1" i="0" dirty="0">
              <a:solidFill>
                <a:srgbClr val="ECECEC"/>
              </a:solidFill>
              <a:effectLst/>
              <a:latin typeface="Söhne"/>
            </a:endParaRPr>
          </a:p>
        </p:txBody>
      </p:sp>
    </p:spTree>
    <p:extLst>
      <p:ext uri="{BB962C8B-B14F-4D97-AF65-F5344CB8AC3E}">
        <p14:creationId xmlns:p14="http://schemas.microsoft.com/office/powerpoint/2010/main" val="1125159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p>
          <a:p>
            <a:pPr marL="0" lvl="0" indent="0" algn="ctr" rtl="0">
              <a:spcBef>
                <a:spcPts val="0"/>
              </a:spcBef>
              <a:spcAft>
                <a:spcPts val="0"/>
              </a:spcAft>
              <a:buNone/>
            </a:pPr>
            <a:r>
              <a:rPr lang="en-US" dirty="0">
                <a:solidFill>
                  <a:srgbClr val="B9863A"/>
                </a:solidFill>
              </a:rPr>
              <a:t>Lasso Regression(Norm L1)</a:t>
            </a: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866148" y="1055176"/>
            <a:ext cx="7080504" cy="3257915"/>
          </a:xfrm>
          <a:prstGeom prst="rect">
            <a:avLst/>
          </a:prstGeom>
        </p:spPr>
        <p:txBody>
          <a:bodyPr spcFirstLastPara="1" wrap="square" lIns="91425" tIns="91425" rIns="91425" bIns="91425" anchor="ctr" anchorCtr="0">
            <a:noAutofit/>
          </a:bodyPr>
          <a:lstStyle/>
          <a:p>
            <a:pPr algn="r"/>
            <a:br>
              <a:rPr lang="en-US" sz="2000" b="1" i="0" dirty="0">
                <a:solidFill>
                  <a:srgbClr val="ECECEC"/>
                </a:solidFill>
                <a:effectLst/>
                <a:latin typeface="Söhne"/>
              </a:rPr>
            </a:br>
            <a:r>
              <a:rPr lang="he-IL" b="1" u="sng" dirty="0">
                <a:effectLst/>
              </a:rPr>
              <a:t>הרעיון</a:t>
            </a:r>
            <a:r>
              <a:rPr lang="he-IL" u="sng" dirty="0">
                <a:effectLst/>
              </a:rPr>
              <a:t>: </a:t>
            </a:r>
            <a:br>
              <a:rPr lang="he-IL" dirty="0">
                <a:effectLst/>
              </a:rPr>
            </a:br>
            <a:r>
              <a:rPr lang="he-IL" dirty="0">
                <a:effectLst/>
              </a:rPr>
              <a:t>הוא דגם רגרסיה לינארית המצרף עונש על המקדמים של המשתנים שעלולה להוביל לאפס מקדמים עבור תכונות מסוימות, דבר שיכול להוות בחירה אוטומטית של תכונות ולמנוע </a:t>
            </a:r>
            <a:r>
              <a:rPr lang="he-IL" dirty="0" err="1">
                <a:effectLst/>
              </a:rPr>
              <a:t>אוברפיטינג</a:t>
            </a:r>
            <a:r>
              <a:rPr lang="he-IL" dirty="0">
                <a:effectLst/>
              </a:rPr>
              <a:t>.</a:t>
            </a:r>
            <a:br>
              <a:rPr lang="he-IL" dirty="0">
                <a:effectLst/>
              </a:rPr>
            </a:br>
            <a:r>
              <a:rPr lang="he-IL" b="1" u="sng" dirty="0">
                <a:effectLst/>
              </a:rPr>
              <a:t>השימוש: </a:t>
            </a:r>
            <a:br>
              <a:rPr lang="he-IL" dirty="0">
                <a:effectLst/>
              </a:rPr>
            </a:br>
            <a:r>
              <a:rPr lang="he-IL" dirty="0">
                <a:effectLst/>
              </a:rPr>
              <a:t>הינו מועיל כאשר אנו רוצים להפחית את מספר התכונות המשתתפות במודל לאלו שבאמת משפיעות על המשתנה התלוי, וזאת על ידי הענשה על תכונות עם תרומה נמוכה או אפסית. זה מאפשר פשטות ופרשנות גבוהה יות</a:t>
            </a:r>
            <a:r>
              <a:rPr lang="he-IL" dirty="0"/>
              <a:t>ר של המודל.</a:t>
            </a:r>
            <a:br>
              <a:rPr lang="he-IL" b="0" i="0" dirty="0">
                <a:solidFill>
                  <a:srgbClr val="ECECEC"/>
                </a:solidFill>
                <a:effectLst/>
                <a:latin typeface="Söhne"/>
              </a:rPr>
            </a:br>
            <a:br>
              <a:rPr lang="he-IL" dirty="0">
                <a:effectLst/>
              </a:rPr>
            </a:br>
            <a:br>
              <a:rPr lang="he-IL" sz="2000" b="0" i="0" dirty="0">
                <a:solidFill>
                  <a:srgbClr val="ECECEC"/>
                </a:solidFill>
                <a:effectLst/>
                <a:latin typeface="Söhne"/>
              </a:rPr>
            </a:br>
            <a:endParaRPr lang="en-US" sz="2000" b="1" i="0" dirty="0">
              <a:solidFill>
                <a:srgbClr val="ECECEC"/>
              </a:solidFill>
              <a:effectLst/>
              <a:latin typeface="Söhne"/>
            </a:endParaRPr>
          </a:p>
        </p:txBody>
      </p:sp>
    </p:spTree>
    <p:extLst>
      <p:ext uri="{BB962C8B-B14F-4D97-AF65-F5344CB8AC3E}">
        <p14:creationId xmlns:p14="http://schemas.microsoft.com/office/powerpoint/2010/main" val="284906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p>
          <a:p>
            <a:pPr marL="0" lvl="0" indent="0" algn="ctr" rtl="0">
              <a:spcBef>
                <a:spcPts val="0"/>
              </a:spcBef>
              <a:spcAft>
                <a:spcPts val="0"/>
              </a:spcAft>
              <a:buNone/>
            </a:pPr>
            <a:r>
              <a:rPr lang="en-US" dirty="0">
                <a:solidFill>
                  <a:srgbClr val="B9863A"/>
                </a:solidFill>
              </a:rPr>
              <a:t>Elastic Net</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338400" y="1111209"/>
            <a:ext cx="7938252" cy="1898391"/>
          </a:xfrm>
          <a:prstGeom prst="rect">
            <a:avLst/>
          </a:prstGeom>
        </p:spPr>
        <p:txBody>
          <a:bodyPr spcFirstLastPara="1" wrap="square" lIns="91425" tIns="91425" rIns="91425" bIns="91425" anchor="ctr" anchorCtr="0">
            <a:noAutofit/>
          </a:bodyPr>
          <a:lstStyle/>
          <a:p>
            <a:pPr algn="r"/>
            <a:br>
              <a:rPr lang="en-US" b="1" i="0" dirty="0">
                <a:solidFill>
                  <a:srgbClr val="ECECEC"/>
                </a:solidFill>
                <a:effectLst/>
                <a:latin typeface="Söhne"/>
              </a:rPr>
            </a:br>
            <a:r>
              <a:rPr lang="he-IL" b="1" i="0" u="sng" dirty="0">
                <a:solidFill>
                  <a:srgbClr val="ECECEC"/>
                </a:solidFill>
                <a:effectLst/>
                <a:latin typeface="Söhne"/>
              </a:rPr>
              <a:t>הרעיון: </a:t>
            </a:r>
            <a:br>
              <a:rPr lang="he-IL" dirty="0">
                <a:solidFill>
                  <a:srgbClr val="ECECEC"/>
                </a:solidFill>
                <a:latin typeface="Söhne"/>
              </a:rPr>
            </a:br>
            <a:r>
              <a:rPr lang="he-IL" dirty="0">
                <a:solidFill>
                  <a:srgbClr val="ECECEC"/>
                </a:solidFill>
                <a:latin typeface="Söhne"/>
              </a:rPr>
              <a:t>הינו דגם מודל המשלב בין </a:t>
            </a:r>
            <a:r>
              <a:rPr lang="he-IL" dirty="0" err="1">
                <a:solidFill>
                  <a:srgbClr val="ECECEC"/>
                </a:solidFill>
                <a:latin typeface="Söhne"/>
              </a:rPr>
              <a:t>רידג</a:t>
            </a:r>
            <a:r>
              <a:rPr lang="he-IL" dirty="0">
                <a:solidFill>
                  <a:srgbClr val="ECECEC"/>
                </a:solidFill>
                <a:latin typeface="Söhne"/>
              </a:rPr>
              <a:t>' ולאסו והינו </a:t>
            </a:r>
            <a:r>
              <a:rPr lang="he-IL" b="0" i="0" dirty="0">
                <a:solidFill>
                  <a:srgbClr val="ECECEC"/>
                </a:solidFill>
                <a:effectLst/>
                <a:latin typeface="Söhne"/>
              </a:rPr>
              <a:t>מנסה לשלב את היתרונות של שני העולמות: היכולת לבצע בחירה של תכונות והיציבות במקרים של תכונות קורלטיביות או נתונים עם ממדיות גבוהה.</a:t>
            </a:r>
            <a:br>
              <a:rPr lang="he-IL" b="0" i="0" dirty="0">
                <a:solidFill>
                  <a:srgbClr val="ECECEC"/>
                </a:solidFill>
                <a:effectLst/>
                <a:latin typeface="Söhne"/>
              </a:rPr>
            </a:br>
            <a:r>
              <a:rPr lang="he-IL" b="1" i="0" u="sng" dirty="0">
                <a:solidFill>
                  <a:srgbClr val="ECECEC"/>
                </a:solidFill>
                <a:effectLst/>
                <a:latin typeface="Söhne"/>
              </a:rPr>
              <a:t>השימוש</a:t>
            </a:r>
            <a:r>
              <a:rPr lang="he-IL" b="0" i="0" u="sng" dirty="0">
                <a:solidFill>
                  <a:srgbClr val="ECECEC"/>
                </a:solidFill>
                <a:effectLst/>
                <a:latin typeface="Söhne"/>
              </a:rPr>
              <a:t>: </a:t>
            </a:r>
            <a:r>
              <a:rPr lang="he-IL" b="0" i="0" dirty="0">
                <a:solidFill>
                  <a:srgbClr val="ECECEC"/>
                </a:solidFill>
                <a:effectLst/>
                <a:latin typeface="Söhne"/>
              </a:rPr>
              <a:t>מתאים במיוחד כאשר יש תכונות רבות שחלקן עלולות להיות מתואמות זו לזו. המודל מאפשר לשמר את התכונות הרלוונטיות תוך מתן משקל נמוך לתכונות פחות משמעותיות, מבלי לאפס אותן לחלוטין, כך שמתקבל מודל לינארי אופטימלי.</a:t>
            </a:r>
          </a:p>
        </p:txBody>
      </p:sp>
      <p:pic>
        <p:nvPicPr>
          <p:cNvPr id="3074" name="Picture 2" descr="Elastic Net - Definition, Variables, Guide">
            <a:extLst>
              <a:ext uri="{FF2B5EF4-FFF2-40B4-BE49-F238E27FC236}">
                <a16:creationId xmlns:a16="http://schemas.microsoft.com/office/drawing/2014/main" id="{67EF3F74-674C-6DFD-00F0-B523F1AA2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91" y="3324554"/>
            <a:ext cx="2655851" cy="166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806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p>
          <a:p>
            <a:pPr marL="0" lvl="0" indent="0" algn="ctr" rtl="0">
              <a:spcBef>
                <a:spcPts val="0"/>
              </a:spcBef>
              <a:spcAft>
                <a:spcPts val="0"/>
              </a:spcAft>
              <a:buNone/>
            </a:pPr>
            <a:r>
              <a:rPr lang="en-US" dirty="0" err="1">
                <a:solidFill>
                  <a:srgbClr val="B9863A"/>
                </a:solidFill>
              </a:rPr>
              <a:t>XGBRegressor</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1116948" y="1132809"/>
            <a:ext cx="7080504" cy="2877882"/>
          </a:xfrm>
          <a:prstGeom prst="rect">
            <a:avLst/>
          </a:prstGeom>
        </p:spPr>
        <p:txBody>
          <a:bodyPr spcFirstLastPara="1" wrap="square" lIns="91425" tIns="91425" rIns="91425" bIns="91425" anchor="ctr" anchorCtr="0">
            <a:noAutofit/>
          </a:bodyPr>
          <a:lstStyle/>
          <a:p>
            <a:pPr algn="r"/>
            <a:r>
              <a:rPr lang="he-IL" b="1" i="0" u="sng" dirty="0">
                <a:solidFill>
                  <a:srgbClr val="ECECEC"/>
                </a:solidFill>
                <a:effectLst/>
                <a:latin typeface="Söhne"/>
              </a:rPr>
              <a:t>הרעיון</a:t>
            </a:r>
            <a:r>
              <a:rPr lang="he-IL" b="0" i="0" u="sng" dirty="0">
                <a:solidFill>
                  <a:srgbClr val="ECECEC"/>
                </a:solidFill>
                <a:effectLst/>
                <a:latin typeface="Söhne"/>
              </a:rPr>
              <a:t>:</a:t>
            </a:r>
            <a:br>
              <a:rPr lang="he-IL" b="0" i="0" u="sng" dirty="0">
                <a:solidFill>
                  <a:srgbClr val="ECECEC"/>
                </a:solidFill>
                <a:effectLst/>
                <a:latin typeface="Söhne"/>
              </a:rPr>
            </a:br>
            <a:r>
              <a:rPr lang="he-IL" i="0" dirty="0">
                <a:solidFill>
                  <a:srgbClr val="ECECEC"/>
                </a:solidFill>
                <a:effectLst/>
                <a:latin typeface="Söhne"/>
              </a:rPr>
              <a:t>אלגוריתם </a:t>
            </a:r>
            <a:r>
              <a:rPr lang="he-IL" b="0" i="0" dirty="0">
                <a:solidFill>
                  <a:srgbClr val="ECECEC"/>
                </a:solidFill>
                <a:effectLst/>
                <a:latin typeface="Söhne"/>
              </a:rPr>
              <a:t>שמטרתו לייצר סדרה של דגמים (בדרך כלל עצים החלטה) שמשפרים זה את זה באופן איטרטיבי. כל דגם חדש מנסה לתקן את השגיאות של הדגם הקודם, ובכך לשפר את החיזויים בכל פעם.</a:t>
            </a:r>
            <a:br>
              <a:rPr lang="he-IL" b="0" i="0" dirty="0">
                <a:solidFill>
                  <a:srgbClr val="ECECEC"/>
                </a:solidFill>
                <a:effectLst/>
                <a:latin typeface="Söhne"/>
              </a:rPr>
            </a:br>
            <a:r>
              <a:rPr lang="he-IL" b="1" i="0" u="sng" dirty="0">
                <a:solidFill>
                  <a:srgbClr val="ECECEC"/>
                </a:solidFill>
                <a:effectLst/>
                <a:latin typeface="Söhne"/>
              </a:rPr>
              <a:t>השימוש</a:t>
            </a:r>
            <a:r>
              <a:rPr lang="he-IL" b="0" i="0" u="sng" dirty="0">
                <a:solidFill>
                  <a:srgbClr val="ECECEC"/>
                </a:solidFill>
                <a:effectLst/>
                <a:latin typeface="Söhne"/>
              </a:rPr>
              <a:t>:</a:t>
            </a:r>
            <a:br>
              <a:rPr lang="he-IL" b="0" i="0" u="sng" dirty="0">
                <a:solidFill>
                  <a:srgbClr val="ECECEC"/>
                </a:solidFill>
                <a:effectLst/>
                <a:latin typeface="Söhne"/>
              </a:rPr>
            </a:br>
            <a:r>
              <a:rPr lang="he-IL" b="0" i="0" dirty="0">
                <a:solidFill>
                  <a:srgbClr val="ECECEC"/>
                </a:solidFill>
                <a:effectLst/>
                <a:latin typeface="Söhne"/>
              </a:rPr>
              <a:t>מתאים למשימות שבהן יש צורך בחיזויים מדויקים ויציבים. הוא ידוע ביכולתו להתמודד טוב עם נתונים מורכבים וממדים גבוהים ומספק כלים רבים להערכת מודלים, לאופטימיזציה ולקביעת חשיבות הפיצ'רים.</a:t>
            </a:r>
          </a:p>
        </p:txBody>
      </p:sp>
    </p:spTree>
    <p:extLst>
      <p:ext uri="{BB962C8B-B14F-4D97-AF65-F5344CB8AC3E}">
        <p14:creationId xmlns:p14="http://schemas.microsoft.com/office/powerpoint/2010/main" val="3864431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מימוש והגדרות למודלים</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תמונה 6">
            <a:extLst>
              <a:ext uri="{FF2B5EF4-FFF2-40B4-BE49-F238E27FC236}">
                <a16:creationId xmlns:a16="http://schemas.microsoft.com/office/drawing/2014/main" id="{E16B3642-4679-4080-93ED-70ED483E5C70}"/>
              </a:ext>
            </a:extLst>
          </p:cNvPr>
          <p:cNvPicPr>
            <a:picLocks noChangeAspect="1"/>
          </p:cNvPicPr>
          <p:nvPr/>
        </p:nvPicPr>
        <p:blipFill>
          <a:blip r:embed="rId3"/>
          <a:stretch>
            <a:fillRect/>
          </a:stretch>
        </p:blipFill>
        <p:spPr>
          <a:xfrm>
            <a:off x="1132275" y="1302263"/>
            <a:ext cx="7077607" cy="1937738"/>
          </a:xfrm>
          <a:prstGeom prst="rect">
            <a:avLst/>
          </a:prstGeom>
        </p:spPr>
      </p:pic>
    </p:spTree>
    <p:extLst>
      <p:ext uri="{BB962C8B-B14F-4D97-AF65-F5344CB8AC3E}">
        <p14:creationId xmlns:p14="http://schemas.microsoft.com/office/powerpoint/2010/main" val="275456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title" idx="9"/>
          </p:nvPr>
        </p:nvSpPr>
        <p:spPr>
          <a:xfrm>
            <a:off x="4089290" y="186996"/>
            <a:ext cx="3575700" cy="56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solidFill>
                  <a:srgbClr val="B9863A"/>
                </a:solidFill>
              </a:rPr>
              <a:t>בעיות עסקיות</a:t>
            </a:r>
            <a:endParaRPr dirty="0">
              <a:solidFill>
                <a:srgbClr val="B9863A"/>
              </a:solidFill>
            </a:endParaRPr>
          </a:p>
        </p:txBody>
      </p:sp>
      <p:sp>
        <p:nvSpPr>
          <p:cNvPr id="414" name="Google Shape;414;p38"/>
          <p:cNvSpPr txBox="1">
            <a:spLocks noGrp="1"/>
          </p:cNvSpPr>
          <p:nvPr>
            <p:ph type="title" idx="2"/>
          </p:nvPr>
        </p:nvSpPr>
        <p:spPr>
          <a:xfrm>
            <a:off x="8048922" y="2709234"/>
            <a:ext cx="584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t>02</a:t>
            </a:r>
            <a:endParaRPr dirty="0"/>
          </a:p>
        </p:txBody>
      </p:sp>
      <p:pic>
        <p:nvPicPr>
          <p:cNvPr id="422" name="Google Shape;422;p38"/>
          <p:cNvPicPr preferRelativeResize="0"/>
          <p:nvPr/>
        </p:nvPicPr>
        <p:blipFill rotWithShape="1">
          <a:blip r:embed="rId3">
            <a:alphaModFix/>
          </a:blip>
          <a:srcRect l="32848" r="-121"/>
          <a:stretch/>
        </p:blipFill>
        <p:spPr>
          <a:xfrm>
            <a:off x="695175" y="539500"/>
            <a:ext cx="3106465" cy="4617775"/>
          </a:xfrm>
          <a:prstGeom prst="rect">
            <a:avLst/>
          </a:prstGeom>
          <a:noFill/>
          <a:ln>
            <a:noFill/>
          </a:ln>
        </p:spPr>
      </p:pic>
      <p:sp>
        <p:nvSpPr>
          <p:cNvPr id="17" name="כותרת 16">
            <a:extLst>
              <a:ext uri="{FF2B5EF4-FFF2-40B4-BE49-F238E27FC236}">
                <a16:creationId xmlns:a16="http://schemas.microsoft.com/office/drawing/2014/main" id="{4478C377-C669-7A2B-79D7-31ACA2AE91EB}"/>
              </a:ext>
            </a:extLst>
          </p:cNvPr>
          <p:cNvSpPr>
            <a:spLocks noGrp="1"/>
          </p:cNvSpPr>
          <p:nvPr>
            <p:ph type="title"/>
          </p:nvPr>
        </p:nvSpPr>
        <p:spPr>
          <a:xfrm>
            <a:off x="4201832" y="2696772"/>
            <a:ext cx="3575700" cy="535955"/>
          </a:xfrm>
        </p:spPr>
        <p:txBody>
          <a:bodyPr/>
          <a:lstStyle/>
          <a:p>
            <a:pPr algn="r"/>
            <a:r>
              <a:rPr lang="he-IL" dirty="0"/>
              <a:t>הכנה מקצועית לקויה למשחקים עלולה לגרום להפסדים במשחקים, אי זכייה בגביעים או איבוד מקומות השתתפות בטורנירים יוקרתיים. זה מתורגם באופן ישיר לאובדן מקור רווחים והכנסות.</a:t>
            </a:r>
          </a:p>
        </p:txBody>
      </p:sp>
      <p:sp>
        <p:nvSpPr>
          <p:cNvPr id="21" name="Google Shape;414;p38">
            <a:extLst>
              <a:ext uri="{FF2B5EF4-FFF2-40B4-BE49-F238E27FC236}">
                <a16:creationId xmlns:a16="http://schemas.microsoft.com/office/drawing/2014/main" id="{442FC32F-0F10-2815-465D-6B20CD320DF7}"/>
              </a:ext>
            </a:extLst>
          </p:cNvPr>
          <p:cNvSpPr txBox="1">
            <a:spLocks/>
          </p:cNvSpPr>
          <p:nvPr/>
        </p:nvSpPr>
        <p:spPr>
          <a:xfrm>
            <a:off x="8048922" y="1224762"/>
            <a:ext cx="584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1800" b="1" i="0" u="none" strike="noStrike" cap="none">
                <a:solidFill>
                  <a:srgbClr val="FF9900"/>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r>
              <a:rPr lang="en" dirty="0"/>
              <a:t>01</a:t>
            </a:r>
          </a:p>
        </p:txBody>
      </p:sp>
      <p:sp>
        <p:nvSpPr>
          <p:cNvPr id="22" name="כותרת 16">
            <a:extLst>
              <a:ext uri="{FF2B5EF4-FFF2-40B4-BE49-F238E27FC236}">
                <a16:creationId xmlns:a16="http://schemas.microsoft.com/office/drawing/2014/main" id="{48612A5D-5F05-8058-F652-6ED4E7968587}"/>
              </a:ext>
            </a:extLst>
          </p:cNvPr>
          <p:cNvSpPr txBox="1">
            <a:spLocks/>
          </p:cNvSpPr>
          <p:nvPr/>
        </p:nvSpPr>
        <p:spPr>
          <a:xfrm>
            <a:off x="4831232" y="1320692"/>
            <a:ext cx="29463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rchivo Black"/>
              <a:buNone/>
              <a:defRPr sz="1800" b="0" i="0" u="none" strike="noStrike" cap="none">
                <a:solidFill>
                  <a:schemeClr val="lt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r"/>
            <a:r>
              <a:rPr lang="he-IL" dirty="0"/>
              <a:t>רכישה לא נכונה של שחקנים המתאימים לצרכים הספורטיביים של הקבוצה היא ניצול לרעה של תקציב הרכש</a:t>
            </a:r>
          </a:p>
        </p:txBody>
      </p:sp>
      <p:sp>
        <p:nvSpPr>
          <p:cNvPr id="4" name="Google Shape;414;p38">
            <a:extLst>
              <a:ext uri="{FF2B5EF4-FFF2-40B4-BE49-F238E27FC236}">
                <a16:creationId xmlns:a16="http://schemas.microsoft.com/office/drawing/2014/main" id="{C5A325AC-BF29-3B1A-8984-9541312A5AB8}"/>
              </a:ext>
            </a:extLst>
          </p:cNvPr>
          <p:cNvSpPr txBox="1">
            <a:spLocks/>
          </p:cNvSpPr>
          <p:nvPr/>
        </p:nvSpPr>
        <p:spPr>
          <a:xfrm>
            <a:off x="8048922" y="4060063"/>
            <a:ext cx="584400" cy="490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1800" b="1" i="0" u="none" strike="noStrike" cap="none">
                <a:solidFill>
                  <a:srgbClr val="FF9900"/>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r>
              <a:rPr lang="he-IL" dirty="0"/>
              <a:t>03</a:t>
            </a:r>
          </a:p>
        </p:txBody>
      </p:sp>
      <p:sp>
        <p:nvSpPr>
          <p:cNvPr id="6" name="כותרת 16">
            <a:extLst>
              <a:ext uri="{FF2B5EF4-FFF2-40B4-BE49-F238E27FC236}">
                <a16:creationId xmlns:a16="http://schemas.microsoft.com/office/drawing/2014/main" id="{923D2CC4-A298-E10D-63AC-87DE6AD0721E}"/>
              </a:ext>
            </a:extLst>
          </p:cNvPr>
          <p:cNvSpPr txBox="1">
            <a:spLocks/>
          </p:cNvSpPr>
          <p:nvPr/>
        </p:nvSpPr>
        <p:spPr>
          <a:xfrm>
            <a:off x="4831232" y="4060946"/>
            <a:ext cx="29463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rchivo Black"/>
              <a:buNone/>
              <a:defRPr sz="1800" b="0" i="0" u="none" strike="noStrike" cap="none">
                <a:solidFill>
                  <a:schemeClr val="lt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r"/>
            <a:r>
              <a:rPr lang="he-IL" dirty="0"/>
              <a:t>איבוד חסויות וירידה בהכנסות מזכויות שידור בעקבות ירידת ליגה לאחר יכולת מקצועית חלשה של הקבוצה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פלט תוצאות</a:t>
            </a: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 name="Google Shape;457;p41">
            <a:extLst>
              <a:ext uri="{FF2B5EF4-FFF2-40B4-BE49-F238E27FC236}">
                <a16:creationId xmlns:a16="http://schemas.microsoft.com/office/drawing/2014/main" id="{26FB3AFE-6566-02B9-6601-8C6A20946EB6}"/>
              </a:ext>
            </a:extLst>
          </p:cNvPr>
          <p:cNvSpPr txBox="1">
            <a:spLocks/>
          </p:cNvSpPr>
          <p:nvPr/>
        </p:nvSpPr>
        <p:spPr>
          <a:xfrm>
            <a:off x="1285632" y="2396818"/>
            <a:ext cx="7080504" cy="25363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20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pPr algn="l"/>
            <a:r>
              <a:rPr lang="en-US" sz="1200" b="1" u="sng" dirty="0">
                <a:solidFill>
                  <a:srgbClr val="ECECEC"/>
                </a:solidFill>
                <a:latin typeface="Söhne"/>
              </a:rPr>
              <a:t>Random 10 Unique Predictions with More Than 5 Predicted Goals:</a:t>
            </a:r>
            <a:br>
              <a:rPr lang="en-US" sz="1200" b="1" u="sng" dirty="0">
                <a:solidFill>
                  <a:srgbClr val="ECECEC"/>
                </a:solidFill>
                <a:latin typeface="Söhne"/>
              </a:rPr>
            </a:br>
            <a:r>
              <a:rPr lang="en-US" sz="1200" b="1" u="sng" dirty="0">
                <a:solidFill>
                  <a:srgbClr val="FF0000"/>
                </a:solidFill>
                <a:latin typeface="Söhne"/>
              </a:rPr>
              <a:t>Player: Alexander Isak, Predicted Goals: 11.573988574482065, Actual Goals: 6</a:t>
            </a:r>
            <a:br>
              <a:rPr lang="en-US" sz="1200" b="1" u="sng" dirty="0">
                <a:solidFill>
                  <a:srgbClr val="ECECEC"/>
                </a:solidFill>
                <a:latin typeface="Söhne"/>
              </a:rPr>
            </a:br>
            <a:r>
              <a:rPr lang="en-US" sz="1200" b="1" u="sng" dirty="0">
                <a:solidFill>
                  <a:srgbClr val="ECECEC"/>
                </a:solidFill>
                <a:latin typeface="Söhne"/>
              </a:rPr>
              <a:t>Player: Ante Budimir, Predicted Goals: 8.128449867270778, Actual Goals: 8</a:t>
            </a:r>
            <a:br>
              <a:rPr lang="en-US" sz="1200" b="1" u="sng" dirty="0">
                <a:solidFill>
                  <a:srgbClr val="ECECEC"/>
                </a:solidFill>
                <a:latin typeface="Söhne"/>
              </a:rPr>
            </a:br>
            <a:r>
              <a:rPr lang="en-US" sz="1200" b="1" u="sng" dirty="0">
                <a:solidFill>
                  <a:srgbClr val="ECECEC"/>
                </a:solidFill>
                <a:latin typeface="Söhne"/>
              </a:rPr>
              <a:t>Player: Lucas </a:t>
            </a:r>
            <a:r>
              <a:rPr lang="en-US" sz="1200" b="1" u="sng" dirty="0" err="1">
                <a:solidFill>
                  <a:srgbClr val="ECECEC"/>
                </a:solidFill>
                <a:latin typeface="Söhne"/>
              </a:rPr>
              <a:t>Ocampos</a:t>
            </a:r>
            <a:r>
              <a:rPr lang="en-US" sz="1200" b="1" u="sng" dirty="0">
                <a:solidFill>
                  <a:srgbClr val="ECECEC"/>
                </a:solidFill>
                <a:latin typeface="Söhne"/>
              </a:rPr>
              <a:t>, Predicted Goals: 5.362365481178296, Actual Goals: 6</a:t>
            </a:r>
            <a:br>
              <a:rPr lang="en-US" sz="1200" b="1" u="sng" dirty="0">
                <a:solidFill>
                  <a:srgbClr val="ECECEC"/>
                </a:solidFill>
                <a:latin typeface="Söhne"/>
              </a:rPr>
            </a:br>
            <a:r>
              <a:rPr lang="en-US" sz="1200" b="1" u="sng" dirty="0">
                <a:solidFill>
                  <a:srgbClr val="ECECEC"/>
                </a:solidFill>
                <a:latin typeface="Söhne"/>
              </a:rPr>
              <a:t>Player: Mohammed Dauda, Predicted Goals: 8.304394478129495, Actual Goals: 9</a:t>
            </a:r>
            <a:br>
              <a:rPr lang="en-US" sz="1200" b="1" u="sng" dirty="0">
                <a:solidFill>
                  <a:srgbClr val="ECECEC"/>
                </a:solidFill>
                <a:latin typeface="Söhne"/>
              </a:rPr>
            </a:br>
            <a:r>
              <a:rPr lang="en-US" sz="1200" b="1" u="sng" dirty="0">
                <a:solidFill>
                  <a:srgbClr val="ECECEC"/>
                </a:solidFill>
                <a:latin typeface="Söhne"/>
              </a:rPr>
              <a:t>Player: Raúl de Tomás, Predicted Goals: 15.177771874870636, Actual Goals: 17</a:t>
            </a:r>
            <a:br>
              <a:rPr lang="en-US" sz="1200" b="1" u="sng" dirty="0">
                <a:solidFill>
                  <a:srgbClr val="ECECEC"/>
                </a:solidFill>
                <a:latin typeface="Söhne"/>
              </a:rPr>
            </a:br>
            <a:r>
              <a:rPr lang="en-US" sz="1200" b="1" u="sng" dirty="0">
                <a:solidFill>
                  <a:srgbClr val="ECECEC"/>
                </a:solidFill>
                <a:latin typeface="Söhne"/>
              </a:rPr>
              <a:t>Player: Bárbara </a:t>
            </a:r>
            <a:r>
              <a:rPr lang="en-US" sz="1200" b="1" u="sng" dirty="0" err="1">
                <a:solidFill>
                  <a:srgbClr val="ECECEC"/>
                </a:solidFill>
                <a:latin typeface="Söhne"/>
              </a:rPr>
              <a:t>Latorre</a:t>
            </a:r>
            <a:r>
              <a:rPr lang="en-US" sz="1200" b="1" u="sng" dirty="0">
                <a:solidFill>
                  <a:srgbClr val="ECECEC"/>
                </a:solidFill>
                <a:latin typeface="Söhne"/>
              </a:rPr>
              <a:t>, Predicted Goals: 7.096, Actual Goals: 7</a:t>
            </a:r>
            <a:br>
              <a:rPr lang="en-US" sz="1200" b="1" u="sng" dirty="0">
                <a:solidFill>
                  <a:srgbClr val="ECECEC"/>
                </a:solidFill>
                <a:latin typeface="Söhne"/>
              </a:rPr>
            </a:br>
            <a:r>
              <a:rPr lang="en-US" sz="1200" b="1" u="sng" dirty="0">
                <a:solidFill>
                  <a:srgbClr val="ECECEC"/>
                </a:solidFill>
                <a:latin typeface="Söhne"/>
              </a:rPr>
              <a:t>Player: Jessica Martínez, Predicted Goals: 5.818811893463135, Actual Goals: 6</a:t>
            </a:r>
            <a:br>
              <a:rPr lang="en-US" sz="1200" b="1" u="sng" dirty="0">
                <a:solidFill>
                  <a:srgbClr val="ECECEC"/>
                </a:solidFill>
                <a:latin typeface="Söhne"/>
              </a:rPr>
            </a:br>
            <a:r>
              <a:rPr lang="en-US" sz="1200" b="1" u="sng" dirty="0">
                <a:solidFill>
                  <a:srgbClr val="ECECEC"/>
                </a:solidFill>
                <a:latin typeface="Söhne"/>
              </a:rPr>
              <a:t>Player: Manuel Barreiro </a:t>
            </a:r>
            <a:r>
              <a:rPr lang="en-US" sz="1200" b="1" u="sng" dirty="0" err="1">
                <a:solidFill>
                  <a:srgbClr val="ECECEC"/>
                </a:solidFill>
                <a:latin typeface="Söhne"/>
              </a:rPr>
              <a:t>Bustelo</a:t>
            </a:r>
            <a:r>
              <a:rPr lang="en-US" sz="1200" b="1" u="sng" dirty="0">
                <a:solidFill>
                  <a:srgbClr val="ECECEC"/>
                </a:solidFill>
                <a:latin typeface="Söhne"/>
              </a:rPr>
              <a:t>, Predicted Goals: 5.459696292877197, Actual Goals: 7</a:t>
            </a:r>
            <a:br>
              <a:rPr lang="en-US" sz="1200" b="1" u="sng" dirty="0">
                <a:solidFill>
                  <a:srgbClr val="ECECEC"/>
                </a:solidFill>
                <a:latin typeface="Söhne"/>
              </a:rPr>
            </a:br>
            <a:r>
              <a:rPr lang="en-US" sz="1200" b="1" u="sng" dirty="0">
                <a:solidFill>
                  <a:srgbClr val="ECECEC"/>
                </a:solidFill>
                <a:latin typeface="Söhne"/>
              </a:rPr>
              <a:t>Player: Anthony Lozano, Predicted Goals: 6.497333156222379, Actual Goals: 7</a:t>
            </a:r>
          </a:p>
          <a:p>
            <a:pPr algn="l"/>
            <a:r>
              <a:rPr lang="en-US" sz="1200" b="1" u="sng" dirty="0">
                <a:solidFill>
                  <a:srgbClr val="ECECEC"/>
                </a:solidFill>
                <a:latin typeface="Söhne"/>
              </a:rPr>
              <a:t>Player: Maximiliano Gómez, Predicted Goals: 6.057991981506348, Actual Goals: 5</a:t>
            </a:r>
          </a:p>
          <a:p>
            <a:pPr algn="l"/>
            <a:r>
              <a:rPr lang="en-US" sz="1200" b="1" u="sng" dirty="0">
                <a:solidFill>
                  <a:srgbClr val="FF0000"/>
                </a:solidFill>
                <a:latin typeface="Söhne"/>
              </a:rPr>
              <a:t>Player: Karim Benzema, Predicted Goals: 21.00915619072694, Actual Goals: 27</a:t>
            </a:r>
            <a:endParaRPr lang="he-IL" sz="1200" b="1" u="sng" dirty="0">
              <a:solidFill>
                <a:srgbClr val="FF0000"/>
              </a:solidFill>
              <a:latin typeface="Söhne"/>
            </a:endParaRPr>
          </a:p>
        </p:txBody>
      </p:sp>
      <p:sp>
        <p:nvSpPr>
          <p:cNvPr id="3" name="Google Shape;457;p41">
            <a:extLst>
              <a:ext uri="{FF2B5EF4-FFF2-40B4-BE49-F238E27FC236}">
                <a16:creationId xmlns:a16="http://schemas.microsoft.com/office/drawing/2014/main" id="{B4655826-3A07-EE4F-58E1-77EA91B0B23D}"/>
              </a:ext>
            </a:extLst>
          </p:cNvPr>
          <p:cNvSpPr txBox="1">
            <a:spLocks noGrp="1"/>
          </p:cNvSpPr>
          <p:nvPr>
            <p:ph type="title"/>
          </p:nvPr>
        </p:nvSpPr>
        <p:spPr>
          <a:xfrm>
            <a:off x="922548" y="1350927"/>
            <a:ext cx="7080504" cy="717591"/>
          </a:xfrm>
          <a:prstGeom prst="rect">
            <a:avLst/>
          </a:prstGeom>
        </p:spPr>
        <p:txBody>
          <a:bodyPr spcFirstLastPara="1" wrap="square" lIns="91425" tIns="91425" rIns="91425" bIns="91425" anchor="ctr" anchorCtr="0">
            <a:noAutofit/>
          </a:bodyPr>
          <a:lstStyle/>
          <a:p>
            <a:pPr algn="r"/>
            <a:r>
              <a:rPr lang="he-IL" sz="1600" b="0" i="0" dirty="0">
                <a:solidFill>
                  <a:srgbClr val="ECECEC"/>
                </a:solidFill>
                <a:effectLst/>
                <a:latin typeface="Söhne"/>
              </a:rPr>
              <a:t>להלן תוצאות הפלט של המודל. ניתן לראות כי יש תוצאות טובות, וגם תוצאות פחות טובות כמו השחקן אלכסנדר איזק. על אף החיזוי הגבוה והמוטעה, ניתן להסיק גם מסקנות אמיתיות, מהחיזוי הגבוה והשגוי, למשל ששחקן זה מגיע להמון מצבים אך ממעט לכבוש. מנגד, </a:t>
            </a:r>
            <a:r>
              <a:rPr lang="he-IL" sz="1600" b="0" i="0" dirty="0" err="1">
                <a:solidFill>
                  <a:srgbClr val="ECECEC"/>
                </a:solidFill>
                <a:effectLst/>
                <a:latin typeface="Söhne"/>
              </a:rPr>
              <a:t>קארים</a:t>
            </a:r>
            <a:r>
              <a:rPr lang="he-IL" sz="1600" b="0" i="0" dirty="0">
                <a:solidFill>
                  <a:srgbClr val="ECECEC"/>
                </a:solidFill>
                <a:effectLst/>
                <a:latin typeface="Söhne"/>
              </a:rPr>
              <a:t> בנזמה – כבש 27 שערים והמודל חזה רק 21. ניתן להסיק כי שחקן זה מנצל את מצביו כראוי וצריך מעט מצבים בכדי לכבוש שער.</a:t>
            </a:r>
          </a:p>
        </p:txBody>
      </p:sp>
    </p:spTree>
    <p:extLst>
      <p:ext uri="{BB962C8B-B14F-4D97-AF65-F5344CB8AC3E}">
        <p14:creationId xmlns:p14="http://schemas.microsoft.com/office/powerpoint/2010/main" val="2292681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627044" y="-206136"/>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ערכי דיוק של המודלים</a:t>
            </a: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תמונה 7">
            <a:extLst>
              <a:ext uri="{FF2B5EF4-FFF2-40B4-BE49-F238E27FC236}">
                <a16:creationId xmlns:a16="http://schemas.microsoft.com/office/drawing/2014/main" id="{4F173966-62A3-A9FA-90C9-482802AABCBB}"/>
              </a:ext>
            </a:extLst>
          </p:cNvPr>
          <p:cNvPicPr>
            <a:picLocks noChangeAspect="1"/>
          </p:cNvPicPr>
          <p:nvPr/>
        </p:nvPicPr>
        <p:blipFill>
          <a:blip r:embed="rId3"/>
          <a:stretch>
            <a:fillRect/>
          </a:stretch>
        </p:blipFill>
        <p:spPr>
          <a:xfrm>
            <a:off x="679180" y="525218"/>
            <a:ext cx="2266840" cy="2120024"/>
          </a:xfrm>
          <a:prstGeom prst="rect">
            <a:avLst/>
          </a:prstGeom>
        </p:spPr>
      </p:pic>
      <p:pic>
        <p:nvPicPr>
          <p:cNvPr id="10" name="תמונה 9">
            <a:extLst>
              <a:ext uri="{FF2B5EF4-FFF2-40B4-BE49-F238E27FC236}">
                <a16:creationId xmlns:a16="http://schemas.microsoft.com/office/drawing/2014/main" id="{B6A15593-76F6-88EE-A7DB-1B0D9C1FF6BC}"/>
              </a:ext>
            </a:extLst>
          </p:cNvPr>
          <p:cNvPicPr>
            <a:picLocks noChangeAspect="1"/>
          </p:cNvPicPr>
          <p:nvPr/>
        </p:nvPicPr>
        <p:blipFill>
          <a:blip r:embed="rId4"/>
          <a:stretch>
            <a:fillRect/>
          </a:stretch>
        </p:blipFill>
        <p:spPr>
          <a:xfrm>
            <a:off x="3287237" y="525218"/>
            <a:ext cx="2325550" cy="2120024"/>
          </a:xfrm>
          <a:prstGeom prst="rect">
            <a:avLst/>
          </a:prstGeom>
        </p:spPr>
      </p:pic>
      <p:pic>
        <p:nvPicPr>
          <p:cNvPr id="12" name="תמונה 11">
            <a:extLst>
              <a:ext uri="{FF2B5EF4-FFF2-40B4-BE49-F238E27FC236}">
                <a16:creationId xmlns:a16="http://schemas.microsoft.com/office/drawing/2014/main" id="{7CC8072F-9B06-9D32-3A0A-FC9CE07CD471}"/>
              </a:ext>
            </a:extLst>
          </p:cNvPr>
          <p:cNvPicPr>
            <a:picLocks noChangeAspect="1"/>
          </p:cNvPicPr>
          <p:nvPr/>
        </p:nvPicPr>
        <p:blipFill>
          <a:blip r:embed="rId5"/>
          <a:stretch>
            <a:fillRect/>
          </a:stretch>
        </p:blipFill>
        <p:spPr>
          <a:xfrm>
            <a:off x="6012903" y="525218"/>
            <a:ext cx="2474081" cy="2120024"/>
          </a:xfrm>
          <a:prstGeom prst="rect">
            <a:avLst/>
          </a:prstGeom>
        </p:spPr>
      </p:pic>
      <p:sp>
        <p:nvSpPr>
          <p:cNvPr id="16" name="תיבת טקסט 15">
            <a:extLst>
              <a:ext uri="{FF2B5EF4-FFF2-40B4-BE49-F238E27FC236}">
                <a16:creationId xmlns:a16="http://schemas.microsoft.com/office/drawing/2014/main" id="{BCDC9A25-B05F-FB61-6927-0923B00A162E}"/>
              </a:ext>
            </a:extLst>
          </p:cNvPr>
          <p:cNvSpPr txBox="1"/>
          <p:nvPr/>
        </p:nvSpPr>
        <p:spPr>
          <a:xfrm>
            <a:off x="1686600" y="2929991"/>
            <a:ext cx="5770800" cy="1169551"/>
          </a:xfrm>
          <a:prstGeom prst="rect">
            <a:avLst/>
          </a:prstGeom>
          <a:noFill/>
        </p:spPr>
        <p:txBody>
          <a:bodyPr wrap="square">
            <a:spAutoFit/>
          </a:bodyPr>
          <a:lstStyle/>
          <a:p>
            <a:pPr lvl="1" algn="r"/>
            <a:r>
              <a:rPr lang="he-IL" dirty="0" err="1">
                <a:solidFill>
                  <a:srgbClr val="ECECEC"/>
                </a:solidFill>
                <a:latin typeface="Söhne"/>
              </a:rPr>
              <a:t>ע''פ</a:t>
            </a:r>
            <a:r>
              <a:rPr lang="he-IL" dirty="0">
                <a:solidFill>
                  <a:srgbClr val="ECECEC"/>
                </a:solidFill>
                <a:latin typeface="Söhne"/>
              </a:rPr>
              <a:t> התוצאות, ניתן לראות כי המודל המדויק והאפקטיבי ביותר לחיזוי הבקעת שערים לשחקן הינו מודל רגרסיית היער האקראי. מקדם הדטרמינציה אצלו גבוה הינו הגבוהה ביותר אך לא בהרבה. </a:t>
            </a:r>
          </a:p>
          <a:p>
            <a:pPr lvl="1" algn="r"/>
            <a:r>
              <a:rPr lang="he-IL" dirty="0">
                <a:solidFill>
                  <a:srgbClr val="ECECEC"/>
                </a:solidFill>
                <a:latin typeface="Söhne"/>
              </a:rPr>
              <a:t>השגיאה הריבועית הממוצעת של המודל </a:t>
            </a:r>
            <a:r>
              <a:rPr lang="he-IL" dirty="0" err="1">
                <a:solidFill>
                  <a:srgbClr val="ECECEC"/>
                </a:solidFill>
                <a:latin typeface="Söhne"/>
              </a:rPr>
              <a:t>הנ</a:t>
            </a:r>
            <a:r>
              <a:rPr lang="he-IL" dirty="0">
                <a:solidFill>
                  <a:srgbClr val="ECECEC"/>
                </a:solidFill>
                <a:latin typeface="Söhne"/>
              </a:rPr>
              <a:t>''ל הינה הנמוכה והטובה ביותר ולכן מודל זה הינו המדויק והאפקטיבי ביותר.</a:t>
            </a:r>
            <a:endParaRPr lang="en-US" dirty="0">
              <a:solidFill>
                <a:srgbClr val="ECECEC"/>
              </a:solidFill>
              <a:latin typeface="Söhne"/>
            </a:endParaRPr>
          </a:p>
        </p:txBody>
      </p:sp>
    </p:spTree>
    <p:extLst>
      <p:ext uri="{BB962C8B-B14F-4D97-AF65-F5344CB8AC3E}">
        <p14:creationId xmlns:p14="http://schemas.microsoft.com/office/powerpoint/2010/main" val="40844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r>
              <a:rPr lang="en-US" dirty="0" err="1">
                <a:solidFill>
                  <a:srgbClr val="B9863A"/>
                </a:solidFill>
              </a:rPr>
              <a:t>RandomForestRegressor</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922547" y="1234081"/>
            <a:ext cx="7080504" cy="521624"/>
          </a:xfrm>
          <a:prstGeom prst="rect">
            <a:avLst/>
          </a:prstGeom>
        </p:spPr>
        <p:txBody>
          <a:bodyPr spcFirstLastPara="1" wrap="square" lIns="91425" tIns="91425" rIns="91425" bIns="91425" anchor="ctr" anchorCtr="0">
            <a:noAutofit/>
          </a:bodyPr>
          <a:lstStyle/>
          <a:p>
            <a:pPr algn="r"/>
            <a:r>
              <a:rPr lang="he-IL" sz="1600" b="1" dirty="0">
                <a:solidFill>
                  <a:srgbClr val="ECECEC"/>
                </a:solidFill>
                <a:latin typeface="Söhne"/>
              </a:rPr>
              <a:t>המודל המדויק ביותר – רגרסיית יער אקראית.</a:t>
            </a:r>
            <a:br>
              <a:rPr lang="en-US" sz="1600" b="1" dirty="0">
                <a:solidFill>
                  <a:srgbClr val="ECECEC"/>
                </a:solidFill>
                <a:latin typeface="Söhne"/>
              </a:rPr>
            </a:br>
            <a:r>
              <a:rPr lang="he-IL" sz="1600" b="1" dirty="0">
                <a:solidFill>
                  <a:srgbClr val="ECECEC"/>
                </a:solidFill>
                <a:latin typeface="Söhne"/>
              </a:rPr>
              <a:t>גרף המראה לפי דגימה – הנקודה האדומה הערך החזוי והנקודה הירוקה הערך אמיתי.</a:t>
            </a:r>
            <a:br>
              <a:rPr lang="he-IL" sz="1600" b="1" dirty="0">
                <a:solidFill>
                  <a:srgbClr val="ECECEC"/>
                </a:solidFill>
                <a:latin typeface="Söhne"/>
              </a:rPr>
            </a:br>
            <a:r>
              <a:rPr lang="he-IL" sz="1600" b="1" dirty="0">
                <a:solidFill>
                  <a:srgbClr val="ECECEC"/>
                </a:solidFill>
                <a:latin typeface="Söhne"/>
              </a:rPr>
              <a:t>באופן כללי ניתן להגיד כי המודל חוזה בצורה אמינה ומדויקת ככל הניתן בהתאם לנתונים הקיימים. </a:t>
            </a:r>
            <a:endParaRPr lang="en-US" sz="1600" b="1" i="0" dirty="0">
              <a:solidFill>
                <a:srgbClr val="ECECEC"/>
              </a:solidFill>
              <a:effectLst/>
              <a:latin typeface="Söhne"/>
            </a:endParaRPr>
          </a:p>
        </p:txBody>
      </p:sp>
      <p:pic>
        <p:nvPicPr>
          <p:cNvPr id="7" name="תמונה 6">
            <a:extLst>
              <a:ext uri="{FF2B5EF4-FFF2-40B4-BE49-F238E27FC236}">
                <a16:creationId xmlns:a16="http://schemas.microsoft.com/office/drawing/2014/main" id="{C23193F0-85CD-A91E-702A-CB550BE10D27}"/>
              </a:ext>
            </a:extLst>
          </p:cNvPr>
          <p:cNvPicPr>
            <a:picLocks noChangeAspect="1"/>
          </p:cNvPicPr>
          <p:nvPr/>
        </p:nvPicPr>
        <p:blipFill>
          <a:blip r:embed="rId3"/>
          <a:stretch>
            <a:fillRect/>
          </a:stretch>
        </p:blipFill>
        <p:spPr>
          <a:xfrm>
            <a:off x="2234387" y="1869810"/>
            <a:ext cx="4456824" cy="2846190"/>
          </a:xfrm>
          <a:prstGeom prst="rect">
            <a:avLst/>
          </a:prstGeom>
        </p:spPr>
      </p:pic>
    </p:spTree>
    <p:extLst>
      <p:ext uri="{BB962C8B-B14F-4D97-AF65-F5344CB8AC3E}">
        <p14:creationId xmlns:p14="http://schemas.microsoft.com/office/powerpoint/2010/main" val="2260793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מודל לחיזוי שערים - </a:t>
            </a:r>
            <a:r>
              <a:rPr lang="en-US" dirty="0" err="1">
                <a:solidFill>
                  <a:srgbClr val="B9863A"/>
                </a:solidFill>
              </a:rPr>
              <a:t>RandomForestRegressor</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5089944" y="1608058"/>
            <a:ext cx="3484800" cy="2566424"/>
          </a:xfrm>
          <a:prstGeom prst="rect">
            <a:avLst/>
          </a:prstGeom>
        </p:spPr>
        <p:txBody>
          <a:bodyPr spcFirstLastPara="1" wrap="square" lIns="91425" tIns="91425" rIns="91425" bIns="91425" anchor="ctr" anchorCtr="0">
            <a:noAutofit/>
          </a:bodyPr>
          <a:lstStyle/>
          <a:p>
            <a:pPr algn="r"/>
            <a:r>
              <a:rPr lang="he-IL" dirty="0" err="1">
                <a:solidFill>
                  <a:srgbClr val="ECECEC"/>
                </a:solidFill>
                <a:latin typeface="Söhne"/>
              </a:rPr>
              <a:t>בהיסטוגרמה</a:t>
            </a:r>
            <a:r>
              <a:rPr lang="he-IL" dirty="0">
                <a:solidFill>
                  <a:srgbClr val="ECECEC"/>
                </a:solidFill>
                <a:latin typeface="Söhne"/>
              </a:rPr>
              <a:t> זו, רוב השגיאות מתקבצות בסביבות 0, מה שמצביע על כך שתחזיות רבות היו די מדויקות או קרובות למספר השערים האמיתי. עם זאת, הזנבות משני הצדדים מצביעים על כך שהיו גם כמה תחזיות שלא היו </a:t>
            </a:r>
            <a:r>
              <a:rPr lang="he-IL" dirty="0" err="1">
                <a:solidFill>
                  <a:srgbClr val="ECECEC"/>
                </a:solidFill>
                <a:latin typeface="Söhne"/>
              </a:rPr>
              <a:t>מדוייקות</a:t>
            </a:r>
            <a:r>
              <a:rPr lang="he-IL" dirty="0">
                <a:solidFill>
                  <a:srgbClr val="ECECEC"/>
                </a:solidFill>
                <a:latin typeface="Söhne"/>
              </a:rPr>
              <a:t>, אך המודל הינו מאוזן. אם העקומה מוטה לצד אחד, זה יציע חיזוי יתר לטובה או לרעה. </a:t>
            </a:r>
            <a:endParaRPr lang="en-US" i="0" dirty="0">
              <a:solidFill>
                <a:srgbClr val="ECECEC"/>
              </a:solidFill>
              <a:effectLst/>
              <a:latin typeface="Söhne"/>
            </a:endParaRPr>
          </a:p>
        </p:txBody>
      </p:sp>
      <p:pic>
        <p:nvPicPr>
          <p:cNvPr id="3" name="תמונה 2">
            <a:extLst>
              <a:ext uri="{FF2B5EF4-FFF2-40B4-BE49-F238E27FC236}">
                <a16:creationId xmlns:a16="http://schemas.microsoft.com/office/drawing/2014/main" id="{343C783A-5D31-17F4-D18B-B4E7CDAB54E1}"/>
              </a:ext>
            </a:extLst>
          </p:cNvPr>
          <p:cNvPicPr>
            <a:picLocks noChangeAspect="1"/>
          </p:cNvPicPr>
          <p:nvPr/>
        </p:nvPicPr>
        <p:blipFill>
          <a:blip r:embed="rId3"/>
          <a:stretch>
            <a:fillRect/>
          </a:stretch>
        </p:blipFill>
        <p:spPr>
          <a:xfrm>
            <a:off x="799200" y="1676976"/>
            <a:ext cx="3878211" cy="2428589"/>
          </a:xfrm>
          <a:prstGeom prst="rect">
            <a:avLst/>
          </a:prstGeom>
        </p:spPr>
      </p:pic>
    </p:spTree>
    <p:extLst>
      <p:ext uri="{BB962C8B-B14F-4D97-AF65-F5344CB8AC3E}">
        <p14:creationId xmlns:p14="http://schemas.microsoft.com/office/powerpoint/2010/main" val="4251594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שיפור דיוק המודל והטמעה </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1031748" y="1358460"/>
            <a:ext cx="7080504" cy="2877882"/>
          </a:xfrm>
          <a:prstGeom prst="rect">
            <a:avLst/>
          </a:prstGeom>
        </p:spPr>
        <p:txBody>
          <a:bodyPr spcFirstLastPara="1" wrap="square" lIns="91425" tIns="91425" rIns="91425" bIns="91425" anchor="ctr" anchorCtr="0">
            <a:noAutofit/>
          </a:bodyPr>
          <a:lstStyle/>
          <a:p>
            <a:pPr algn="r"/>
            <a:r>
              <a:rPr lang="he-IL" dirty="0">
                <a:solidFill>
                  <a:srgbClr val="ECECEC"/>
                </a:solidFill>
                <a:latin typeface="Söhne"/>
              </a:rPr>
              <a:t>שיפור דיוק המודל</a:t>
            </a:r>
            <a:br>
              <a:rPr lang="he-IL" dirty="0">
                <a:solidFill>
                  <a:srgbClr val="ECECEC"/>
                </a:solidFill>
                <a:latin typeface="Söhne"/>
              </a:rPr>
            </a:br>
            <a:r>
              <a:rPr lang="he-IL" dirty="0">
                <a:solidFill>
                  <a:srgbClr val="ECECEC"/>
                </a:solidFill>
                <a:latin typeface="Söhne"/>
              </a:rPr>
              <a:t>ניתן לשפר את דיוק המודל באמצעות הוספת ערכים וסט נתונים נוספים העוסקים בתכונות שלא נמצאות בסט המתבסס בעבודה. נתונים נוספים יכולים להיות מפות חום שכיחות של שחקנים, תאוצות והתנהגויות נוספות עם וללא הכדור יכולות לתרום רבות לדיוק המודל.</a:t>
            </a:r>
            <a:br>
              <a:rPr lang="he-IL" dirty="0">
                <a:solidFill>
                  <a:srgbClr val="ECECEC"/>
                </a:solidFill>
                <a:latin typeface="Söhne"/>
              </a:rPr>
            </a:br>
            <a:br>
              <a:rPr lang="he-IL" dirty="0">
                <a:solidFill>
                  <a:srgbClr val="ECECEC"/>
                </a:solidFill>
                <a:latin typeface="Söhne"/>
              </a:rPr>
            </a:br>
            <a:r>
              <a:rPr lang="he-IL" dirty="0">
                <a:solidFill>
                  <a:srgbClr val="ECECEC"/>
                </a:solidFill>
                <a:latin typeface="Söhne"/>
              </a:rPr>
              <a:t>את המודל ניתן להטמיע בקלות בארגונים ובמועדונים באמצעות דוחות שמתקבלים על ידי התחרויות השונות על ביצועי השחקנים, שימוש באמצעים טכנולוגים כמו חיישני כדור ורצועות חיישני מיקום ושימוש בממשק תכנות יישומים לכריית מידע מאתרי תוצאות ונתוני ספורט שוטפים או חוזי שותפות איתם בהתאם להגבלות המשפטיות.</a:t>
            </a:r>
            <a:br>
              <a:rPr lang="he-IL" dirty="0">
                <a:solidFill>
                  <a:srgbClr val="ECECEC"/>
                </a:solidFill>
                <a:latin typeface="Söhne"/>
              </a:rPr>
            </a:br>
            <a:endParaRPr lang="he-IL" i="0" dirty="0">
              <a:solidFill>
                <a:srgbClr val="ECECEC"/>
              </a:solidFill>
              <a:effectLst/>
              <a:latin typeface="Söhne"/>
            </a:endParaRPr>
          </a:p>
        </p:txBody>
      </p:sp>
    </p:spTree>
    <p:extLst>
      <p:ext uri="{BB962C8B-B14F-4D97-AF65-F5344CB8AC3E}">
        <p14:creationId xmlns:p14="http://schemas.microsoft.com/office/powerpoint/2010/main" val="3480628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1805296-268A-CA87-2713-18CFE2D56C0C}"/>
            </a:ext>
          </a:extLst>
        </p:cNvPr>
        <p:cNvGrpSpPr/>
        <p:nvPr/>
      </p:nvGrpSpPr>
      <p:grpSpPr>
        <a:xfrm>
          <a:off x="0" y="0"/>
          <a:ext cx="0" cy="0"/>
          <a:chOff x="0" y="0"/>
          <a:chExt cx="0" cy="0"/>
        </a:xfrm>
      </p:grpSpPr>
      <p:sp>
        <p:nvSpPr>
          <p:cNvPr id="458" name="Google Shape;458;p41">
            <a:extLst>
              <a:ext uri="{FF2B5EF4-FFF2-40B4-BE49-F238E27FC236}">
                <a16:creationId xmlns:a16="http://schemas.microsoft.com/office/drawing/2014/main" id="{5CDF82AC-D955-F8C2-3F66-2778A1D210C8}"/>
              </a:ext>
            </a:extLst>
          </p:cNvPr>
          <p:cNvSpPr txBox="1">
            <a:spLocks noGrp="1"/>
          </p:cNvSpPr>
          <p:nvPr>
            <p:ph type="subTitle" idx="1"/>
          </p:nvPr>
        </p:nvSpPr>
        <p:spPr>
          <a:xfrm>
            <a:off x="1396644" y="533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הערכות מודל וסיכום</a:t>
            </a:r>
            <a:endParaRPr dirty="0">
              <a:solidFill>
                <a:srgbClr val="B9863A"/>
              </a:solidFill>
            </a:endParaRPr>
          </a:p>
        </p:txBody>
      </p:sp>
      <p:sp>
        <p:nvSpPr>
          <p:cNvPr id="6" name="AutoShape 4" descr="Output image">
            <a:extLst>
              <a:ext uri="{FF2B5EF4-FFF2-40B4-BE49-F238E27FC236}">
                <a16:creationId xmlns:a16="http://schemas.microsoft.com/office/drawing/2014/main" id="{E3A2255A-9381-280F-DE17-4B2A309A458B}"/>
              </a:ext>
            </a:extLst>
          </p:cNvPr>
          <p:cNvSpPr>
            <a:spLocks noChangeAspect="1" noChangeArrowheads="1"/>
          </p:cNvSpPr>
          <p:nvPr/>
        </p:nvSpPr>
        <p:spPr bwMode="auto">
          <a:xfrm>
            <a:off x="3915600" y="2154918"/>
            <a:ext cx="3889248" cy="3889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Google Shape;457;p41">
            <a:extLst>
              <a:ext uri="{FF2B5EF4-FFF2-40B4-BE49-F238E27FC236}">
                <a16:creationId xmlns:a16="http://schemas.microsoft.com/office/drawing/2014/main" id="{7C502057-2624-112F-DE50-B2B9EE937454}"/>
              </a:ext>
            </a:extLst>
          </p:cNvPr>
          <p:cNvSpPr txBox="1">
            <a:spLocks noGrp="1"/>
          </p:cNvSpPr>
          <p:nvPr>
            <p:ph type="title"/>
          </p:nvPr>
        </p:nvSpPr>
        <p:spPr>
          <a:xfrm>
            <a:off x="872148" y="1132809"/>
            <a:ext cx="7080504" cy="2877882"/>
          </a:xfrm>
          <a:prstGeom prst="rect">
            <a:avLst/>
          </a:prstGeom>
        </p:spPr>
        <p:txBody>
          <a:bodyPr spcFirstLastPara="1" wrap="square" lIns="91425" tIns="91425" rIns="91425" bIns="91425" anchor="ctr" anchorCtr="0">
            <a:noAutofit/>
          </a:bodyPr>
          <a:lstStyle/>
          <a:p>
            <a:pPr algn="r"/>
            <a:r>
              <a:rPr lang="he-IL" i="0" dirty="0">
                <a:solidFill>
                  <a:srgbClr val="ECECEC"/>
                </a:solidFill>
                <a:effectLst/>
                <a:latin typeface="Söhne"/>
              </a:rPr>
              <a:t>ניתן לראות כי אפשר </a:t>
            </a:r>
            <a:r>
              <a:rPr lang="he-IL" dirty="0">
                <a:solidFill>
                  <a:srgbClr val="ECECEC"/>
                </a:solidFill>
                <a:latin typeface="Söhne"/>
              </a:rPr>
              <a:t>וכדאי להשתמש בכלים המבוססים בינה מלאכותית בכדי לנתח, לחקור ולשפר את הביצועים של שחקני כדורגל. עם זאת, מומלץ לאסוף נתונים נוספים, כגון מיקומי השחקנים לאורך המשחק, פעולות נוספות ללא הכדור ונתונים קבוצתיים בכדי לבצע הערכות נוספות ואפילו מדויקות יותר גם בענף ספורט בעל המון משתנים תלויים ובלתי תלויים כמו כדורגל.</a:t>
            </a:r>
            <a:br>
              <a:rPr lang="en-US" dirty="0">
                <a:solidFill>
                  <a:srgbClr val="ECECEC"/>
                </a:solidFill>
                <a:latin typeface="Söhne"/>
              </a:rPr>
            </a:br>
            <a:r>
              <a:rPr lang="he-IL" dirty="0">
                <a:solidFill>
                  <a:srgbClr val="ECECEC"/>
                </a:solidFill>
                <a:latin typeface="Söhne"/>
              </a:rPr>
              <a:t>בסך </a:t>
            </a:r>
            <a:r>
              <a:rPr lang="he-IL" dirty="0" err="1">
                <a:solidFill>
                  <a:srgbClr val="ECECEC"/>
                </a:solidFill>
                <a:latin typeface="Söhne"/>
              </a:rPr>
              <a:t>הכל</a:t>
            </a:r>
            <a:r>
              <a:rPr lang="he-IL" dirty="0">
                <a:solidFill>
                  <a:srgbClr val="ECECEC"/>
                </a:solidFill>
                <a:latin typeface="Söhne"/>
              </a:rPr>
              <a:t> אני מרוצה מדיוק המודל אף על פי שניתן לשפר. נהניתי מעשיית העבודה ולמדתי המון על המודלים והכלים השונים בהם התבססתי בעבודה.</a:t>
            </a:r>
            <a:endParaRPr lang="he-IL" i="0" dirty="0">
              <a:solidFill>
                <a:srgbClr val="ECECEC"/>
              </a:solidFill>
              <a:effectLst/>
              <a:latin typeface="Söhne"/>
            </a:endParaRPr>
          </a:p>
        </p:txBody>
      </p:sp>
    </p:spTree>
    <p:extLst>
      <p:ext uri="{BB962C8B-B14F-4D97-AF65-F5344CB8AC3E}">
        <p14:creationId xmlns:p14="http://schemas.microsoft.com/office/powerpoint/2010/main" val="1290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1"/>
          <p:cNvSpPr txBox="1">
            <a:spLocks noGrp="1"/>
          </p:cNvSpPr>
          <p:nvPr>
            <p:ph type="title"/>
          </p:nvPr>
        </p:nvSpPr>
        <p:spPr>
          <a:xfrm>
            <a:off x="1129200" y="1125900"/>
            <a:ext cx="6770400" cy="314534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1800" dirty="0"/>
              <a:t>"על בסיס תחזית ההכנסות וההקצאות לעיל, הסכום הכולל הזמין לחלוקה למועדונים המשתתפים ב-2022/2023 הוא 2.732 מיליארד יורו, מתוכם 2.032 מיליארד יורו יחולקו למועדונים המתחרים בליגת האלופות ובסופר </a:t>
            </a:r>
            <a:r>
              <a:rPr lang="he-IL" sz="1800" dirty="0" err="1"/>
              <a:t>קאפ</a:t>
            </a:r>
            <a:r>
              <a:rPr lang="he-IL" sz="1800" dirty="0"/>
              <a:t> של אופ"א. </a:t>
            </a:r>
            <a:br>
              <a:rPr lang="en-US" sz="1800" dirty="0"/>
            </a:br>
            <a:r>
              <a:rPr lang="he-IL" sz="1800" dirty="0"/>
              <a:t>זהו ציטוט רשמי ממסמך הנשלח בקדם העונה מטעם </a:t>
            </a:r>
            <a:r>
              <a:rPr lang="he-IL" sz="1800" dirty="0" err="1"/>
              <a:t>אופ</a:t>
            </a:r>
            <a:r>
              <a:rPr lang="he-IL" sz="1800" dirty="0"/>
              <a:t>''א – הארגון שמאגד את הכדורגל באירופה.</a:t>
            </a:r>
            <a:br>
              <a:rPr lang="he-IL" sz="1800" dirty="0"/>
            </a:br>
            <a:r>
              <a:rPr lang="he-IL" sz="1800" dirty="0"/>
              <a:t>בהתאם לביצועי הקבוצה, ישנן מדרגות פרסים והכנסות, ככל שמצליחים יותר גם ההכנסות השונות עולות.</a:t>
            </a:r>
            <a:br>
              <a:rPr lang="en-US" sz="1800" dirty="0"/>
            </a:br>
            <a:endParaRPr sz="1800" dirty="0"/>
          </a:p>
        </p:txBody>
      </p:sp>
      <p:sp>
        <p:nvSpPr>
          <p:cNvPr id="458" name="Google Shape;458;p41"/>
          <p:cNvSpPr txBox="1">
            <a:spLocks noGrp="1"/>
          </p:cNvSpPr>
          <p:nvPr>
            <p:ph type="subTitle" idx="1"/>
          </p:nvPr>
        </p:nvSpPr>
        <p:spPr>
          <a:xfrm>
            <a:off x="1533444" y="124065"/>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בעיה עסקית – אי השתתפות בטורנירים אירופיים יבשתיים</a:t>
            </a:r>
            <a:endParaRPr dirty="0">
              <a:solidFill>
                <a:srgbClr val="B9863A"/>
              </a:solidFill>
            </a:endParaRPr>
          </a:p>
        </p:txBody>
      </p:sp>
    </p:spTree>
    <p:extLst>
      <p:ext uri="{BB962C8B-B14F-4D97-AF65-F5344CB8AC3E}">
        <p14:creationId xmlns:p14="http://schemas.microsoft.com/office/powerpoint/2010/main" val="34578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57"/>
          <p:cNvPicPr preferRelativeResize="0"/>
          <p:nvPr/>
        </p:nvPicPr>
        <p:blipFill rotWithShape="1">
          <a:blip r:embed="rId3">
            <a:alphaModFix/>
          </a:blip>
          <a:srcRect l="18068" t="29428" r="-1374" b="17422"/>
          <a:stretch/>
        </p:blipFill>
        <p:spPr>
          <a:xfrm>
            <a:off x="4572000" y="1583663"/>
            <a:ext cx="4572001" cy="2916823"/>
          </a:xfrm>
          <a:prstGeom prst="rect">
            <a:avLst/>
          </a:prstGeom>
          <a:noFill/>
          <a:ln>
            <a:noFill/>
          </a:ln>
        </p:spPr>
      </p:pic>
      <p:sp>
        <p:nvSpPr>
          <p:cNvPr id="813" name="Google Shape;813;p57"/>
          <p:cNvSpPr txBox="1">
            <a:spLocks noGrp="1"/>
          </p:cNvSpPr>
          <p:nvPr>
            <p:ph type="title"/>
          </p:nvPr>
        </p:nvSpPr>
        <p:spPr>
          <a:xfrm>
            <a:off x="166299" y="584095"/>
            <a:ext cx="4470082"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3200" b="1" dirty="0">
                <a:solidFill>
                  <a:srgbClr val="B9863A"/>
                </a:solidFill>
              </a:rPr>
              <a:t>כיצד ניתן להתגבר על הבעיות?</a:t>
            </a:r>
            <a:endParaRPr sz="3200" b="1" dirty="0">
              <a:solidFill>
                <a:srgbClr val="B9863A"/>
              </a:solidFill>
            </a:endParaRPr>
          </a:p>
        </p:txBody>
      </p:sp>
      <p:sp>
        <p:nvSpPr>
          <p:cNvPr id="816" name="Google Shape;816;p57"/>
          <p:cNvSpPr txBox="1">
            <a:spLocks noGrp="1"/>
          </p:cNvSpPr>
          <p:nvPr>
            <p:ph type="title" idx="3"/>
          </p:nvPr>
        </p:nvSpPr>
        <p:spPr>
          <a:xfrm>
            <a:off x="0" y="1749167"/>
            <a:ext cx="3434100" cy="44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dirty="0"/>
              <a:t>איסוף נתונים - כריית מידע מביצועי השחקן על המגרש באמצעות כלים טכנולוגיים</a:t>
            </a:r>
            <a:endParaRPr dirty="0"/>
          </a:p>
        </p:txBody>
      </p:sp>
      <p:grpSp>
        <p:nvGrpSpPr>
          <p:cNvPr id="818" name="Google Shape;818;p57"/>
          <p:cNvGrpSpPr/>
          <p:nvPr/>
        </p:nvGrpSpPr>
        <p:grpSpPr>
          <a:xfrm rot="4973496" flipH="1">
            <a:off x="8196679" y="108543"/>
            <a:ext cx="2175894" cy="948305"/>
            <a:chOff x="5586650" y="985525"/>
            <a:chExt cx="1303925" cy="850925"/>
          </a:xfrm>
        </p:grpSpPr>
        <p:sp>
          <p:nvSpPr>
            <p:cNvPr id="819" name="Google Shape;819;p57"/>
            <p:cNvSpPr/>
            <p:nvPr/>
          </p:nvSpPr>
          <p:spPr>
            <a:xfrm>
              <a:off x="5586650" y="985525"/>
              <a:ext cx="1303925" cy="850925"/>
            </a:xfrm>
            <a:custGeom>
              <a:avLst/>
              <a:gdLst/>
              <a:ahLst/>
              <a:cxnLst/>
              <a:rect l="l" t="t" r="r" b="b"/>
              <a:pathLst>
                <a:path w="52157" h="34037" extrusionOk="0">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p:nvPr/>
          </p:nvSpPr>
          <p:spPr>
            <a:xfrm>
              <a:off x="5632300" y="985525"/>
              <a:ext cx="1255425" cy="838300"/>
            </a:xfrm>
            <a:custGeom>
              <a:avLst/>
              <a:gdLst/>
              <a:ahLst/>
              <a:cxnLst/>
              <a:rect l="l" t="t" r="r" b="b"/>
              <a:pathLst>
                <a:path w="50217" h="33532" extrusionOk="0">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16;p57">
            <a:extLst>
              <a:ext uri="{FF2B5EF4-FFF2-40B4-BE49-F238E27FC236}">
                <a16:creationId xmlns:a16="http://schemas.microsoft.com/office/drawing/2014/main" id="{8097B77B-E71D-5185-1DD0-801534E9E41C}"/>
              </a:ext>
            </a:extLst>
          </p:cNvPr>
          <p:cNvSpPr txBox="1">
            <a:spLocks/>
          </p:cNvSpPr>
          <p:nvPr/>
        </p:nvSpPr>
        <p:spPr>
          <a:xfrm>
            <a:off x="0" y="2607293"/>
            <a:ext cx="3434100" cy="44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Archivo Black"/>
              <a:buNone/>
              <a:defRPr sz="18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9pPr>
          </a:lstStyle>
          <a:p>
            <a:pPr algn="r"/>
            <a:r>
              <a:rPr lang="he-IL" dirty="0"/>
              <a:t>עיבוד נתונים – נעבד את המידע ונפעיל מודלים המתבססים על בינה מלאכותית </a:t>
            </a:r>
          </a:p>
        </p:txBody>
      </p:sp>
      <p:sp>
        <p:nvSpPr>
          <p:cNvPr id="9" name="Google Shape;816;p57">
            <a:extLst>
              <a:ext uri="{FF2B5EF4-FFF2-40B4-BE49-F238E27FC236}">
                <a16:creationId xmlns:a16="http://schemas.microsoft.com/office/drawing/2014/main" id="{9CA77E8B-FDD2-66CB-1EB1-2E395B232100}"/>
              </a:ext>
            </a:extLst>
          </p:cNvPr>
          <p:cNvSpPr txBox="1">
            <a:spLocks/>
          </p:cNvSpPr>
          <p:nvPr/>
        </p:nvSpPr>
        <p:spPr>
          <a:xfrm>
            <a:off x="67825" y="3414390"/>
            <a:ext cx="3434100" cy="44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Archivo Black"/>
              <a:buNone/>
              <a:defRPr sz="18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9pPr>
          </a:lstStyle>
          <a:p>
            <a:pPr algn="r"/>
            <a:r>
              <a:rPr lang="he-IL" dirty="0"/>
              <a:t>הסקת מסקנות - קבלת התוצאות מהמודלים השונים ויישומן במגרש </a:t>
            </a:r>
          </a:p>
        </p:txBody>
      </p:sp>
      <p:sp>
        <p:nvSpPr>
          <p:cNvPr id="10" name="Google Shape;816;p57">
            <a:extLst>
              <a:ext uri="{FF2B5EF4-FFF2-40B4-BE49-F238E27FC236}">
                <a16:creationId xmlns:a16="http://schemas.microsoft.com/office/drawing/2014/main" id="{B5E93A30-707F-C1CD-C3F6-812405BE31DF}"/>
              </a:ext>
            </a:extLst>
          </p:cNvPr>
          <p:cNvSpPr txBox="1">
            <a:spLocks/>
          </p:cNvSpPr>
          <p:nvPr/>
        </p:nvSpPr>
        <p:spPr>
          <a:xfrm>
            <a:off x="-618495" y="4228707"/>
            <a:ext cx="3434100" cy="44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Archivo Black"/>
              <a:buNone/>
              <a:defRPr sz="1800" b="0" i="0" u="none" strike="noStrike" cap="none">
                <a:solidFill>
                  <a:schemeClr val="lt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500"/>
              <a:buFont typeface="Arial"/>
              <a:buNone/>
              <a:defRPr sz="2500" b="0" i="0" u="none" strike="noStrike" cap="none">
                <a:solidFill>
                  <a:schemeClr val="lt1"/>
                </a:solidFill>
                <a:latin typeface="Arial"/>
                <a:ea typeface="Arial"/>
                <a:cs typeface="Arial"/>
                <a:sym typeface="Arial"/>
              </a:defRPr>
            </a:lvl9pPr>
          </a:lstStyle>
          <a:p>
            <a:pPr algn="r"/>
            <a:r>
              <a:rPr lang="he-IL" sz="3600" b="1" dirty="0">
                <a:solidFill>
                  <a:srgbClr val="B9863A"/>
                </a:solidFill>
              </a:rPr>
              <a:t>ניצחון!</a:t>
            </a:r>
          </a:p>
        </p:txBody>
      </p:sp>
      <p:sp>
        <p:nvSpPr>
          <p:cNvPr id="3" name="Google Shape;414;p38">
            <a:extLst>
              <a:ext uri="{FF2B5EF4-FFF2-40B4-BE49-F238E27FC236}">
                <a16:creationId xmlns:a16="http://schemas.microsoft.com/office/drawing/2014/main" id="{5808FBA4-F272-53EF-1837-8481C6DEE926}"/>
              </a:ext>
            </a:extLst>
          </p:cNvPr>
          <p:cNvSpPr txBox="1">
            <a:spLocks/>
          </p:cNvSpPr>
          <p:nvPr/>
        </p:nvSpPr>
        <p:spPr>
          <a:xfrm>
            <a:off x="3380672" y="1605479"/>
            <a:ext cx="584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1800" b="1" i="0" u="none" strike="noStrike" cap="none">
                <a:solidFill>
                  <a:srgbClr val="FF9900"/>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r>
              <a:rPr lang="en" dirty="0"/>
              <a:t>01</a:t>
            </a:r>
          </a:p>
        </p:txBody>
      </p:sp>
      <p:sp>
        <p:nvSpPr>
          <p:cNvPr id="5" name="Google Shape;414;p38">
            <a:extLst>
              <a:ext uri="{FF2B5EF4-FFF2-40B4-BE49-F238E27FC236}">
                <a16:creationId xmlns:a16="http://schemas.microsoft.com/office/drawing/2014/main" id="{60990F36-68BA-E51E-276F-002D747D83B8}"/>
              </a:ext>
            </a:extLst>
          </p:cNvPr>
          <p:cNvSpPr txBox="1">
            <a:spLocks/>
          </p:cNvSpPr>
          <p:nvPr/>
        </p:nvSpPr>
        <p:spPr>
          <a:xfrm>
            <a:off x="3391936" y="2533999"/>
            <a:ext cx="584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1800" b="1" i="0" u="none" strike="noStrike" cap="none">
                <a:solidFill>
                  <a:srgbClr val="FF9900"/>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r>
              <a:rPr lang="en" dirty="0"/>
              <a:t>02</a:t>
            </a:r>
          </a:p>
        </p:txBody>
      </p:sp>
      <p:sp>
        <p:nvSpPr>
          <p:cNvPr id="6" name="Google Shape;414;p38">
            <a:extLst>
              <a:ext uri="{FF2B5EF4-FFF2-40B4-BE49-F238E27FC236}">
                <a16:creationId xmlns:a16="http://schemas.microsoft.com/office/drawing/2014/main" id="{ADC6200D-B72A-30E0-E02D-3CAE65202F43}"/>
              </a:ext>
            </a:extLst>
          </p:cNvPr>
          <p:cNvSpPr txBox="1">
            <a:spLocks/>
          </p:cNvSpPr>
          <p:nvPr/>
        </p:nvSpPr>
        <p:spPr>
          <a:xfrm>
            <a:off x="0" y="5480104"/>
            <a:ext cx="584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2pPr>
            <a:lvl3pPr marL="1371600" marR="0" lvl="2"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3pPr>
            <a:lvl4pPr marL="1828800" marR="0" lvl="3"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4pPr>
            <a:lvl5pPr marL="2286000" marR="0" lvl="4"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5pPr>
            <a:lvl6pPr marL="2743200" marR="0" lvl="5"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6pPr>
            <a:lvl7pPr marL="3200400" marR="0" lvl="6"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7pPr>
            <a:lvl8pPr marL="3657600" marR="0" lvl="7" indent="-304800" algn="l" rtl="0">
              <a:lnSpc>
                <a:spcPct val="100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8pPr>
            <a:lvl9pPr marL="4114800" marR="0" lvl="8" indent="-304800" algn="l" rtl="0">
              <a:lnSpc>
                <a:spcPct val="115000"/>
              </a:lnSpc>
              <a:spcBef>
                <a:spcPts val="0"/>
              </a:spcBef>
              <a:spcAft>
                <a:spcPts val="0"/>
              </a:spcAft>
              <a:buClr>
                <a:schemeClr val="lt1"/>
              </a:buClr>
              <a:buSzPts val="1200"/>
              <a:buFont typeface="Anaheim"/>
              <a:buChar char="■"/>
              <a:defRPr sz="1200" b="0" i="0" u="none" strike="noStrike" cap="none">
                <a:solidFill>
                  <a:schemeClr val="lt1"/>
                </a:solidFill>
                <a:latin typeface="Anaheim"/>
                <a:ea typeface="Anaheim"/>
                <a:cs typeface="Anaheim"/>
                <a:sym typeface="Anaheim"/>
              </a:defRPr>
            </a:lvl9pPr>
          </a:lstStyle>
          <a:p>
            <a:pPr marL="0" indent="0" algn="ctr">
              <a:buFont typeface="Anaheim"/>
              <a:buNone/>
            </a:pPr>
            <a:r>
              <a:rPr lang="he-IL"/>
              <a:t>02</a:t>
            </a:r>
            <a:endParaRPr lang="he-IL" dirty="0"/>
          </a:p>
        </p:txBody>
      </p:sp>
      <p:sp>
        <p:nvSpPr>
          <p:cNvPr id="7" name="Google Shape;414;p38">
            <a:extLst>
              <a:ext uri="{FF2B5EF4-FFF2-40B4-BE49-F238E27FC236}">
                <a16:creationId xmlns:a16="http://schemas.microsoft.com/office/drawing/2014/main" id="{CDC54EF5-465A-99AC-ED18-5AABB81B3988}"/>
              </a:ext>
            </a:extLst>
          </p:cNvPr>
          <p:cNvSpPr txBox="1">
            <a:spLocks/>
          </p:cNvSpPr>
          <p:nvPr/>
        </p:nvSpPr>
        <p:spPr>
          <a:xfrm>
            <a:off x="3391936" y="3397583"/>
            <a:ext cx="584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rchivo Black"/>
              <a:buNone/>
              <a:defRPr sz="1800" b="1" i="0" u="none" strike="noStrike" cap="none">
                <a:solidFill>
                  <a:srgbClr val="FF9900"/>
                </a:solidFill>
                <a:latin typeface="Archivo Black"/>
                <a:ea typeface="Archivo Black"/>
                <a:cs typeface="Archivo Black"/>
                <a:sym typeface="Archivo Black"/>
              </a:defRPr>
            </a:lvl1pPr>
            <a:lvl2pPr marR="0" lvl="1"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9pPr>
          </a:lstStyle>
          <a:p>
            <a:r>
              <a:rPr lang="en" dirty="0"/>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1"/>
          <p:cNvSpPr txBox="1">
            <a:spLocks noGrp="1"/>
          </p:cNvSpPr>
          <p:nvPr>
            <p:ph type="title"/>
          </p:nvPr>
        </p:nvSpPr>
        <p:spPr>
          <a:xfrm>
            <a:off x="1127760" y="486457"/>
            <a:ext cx="6492240" cy="388258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1800" dirty="0"/>
              <a:t>שחקני כדורגל מייצרים נתונים בהיקפים עצומים. כל שחקן עונד רצועת זרוע עם חיישן מיקום שעוקבת אחר מיקומו במגרש, מהירות התנועה שלו, ספרינטים, מפות חום של המיקומים השכיחים ביותר על המגרש. </a:t>
            </a:r>
            <a:br>
              <a:rPr lang="en-US" sz="1800" dirty="0"/>
            </a:br>
            <a:r>
              <a:rPr lang="he-IL" sz="1800" dirty="0"/>
              <a:t>כל פעילות על המגרש עם או ללא הכדור מנוטרת ומשמשת לניתוח ביצועים מתקדם. למשל, נגיעה בכדור באזורים שונים, מסירה, חטיפה, בעיטה וכל פעולה אחרת עם הכדור. ניתן להשתמש בנתונים אלו לניתוח מתקדם באמצעות מודלים וכלים הכוללים בינה מלאכותית להסקת מסקנות ולשיפור היכולת הקבוצתית והאישית של כל שחקן. בעבודה זו נתעסק בפעילויות עם הכדור ובלעדיו ובעיקר בנתונים כמותיים.</a:t>
            </a:r>
            <a:endParaRPr sz="1800" dirty="0"/>
          </a:p>
        </p:txBody>
      </p:sp>
      <p:sp>
        <p:nvSpPr>
          <p:cNvPr id="458" name="Google Shape;458;p41"/>
          <p:cNvSpPr txBox="1">
            <a:spLocks noGrp="1"/>
          </p:cNvSpPr>
          <p:nvPr>
            <p:ph type="subTitle" idx="1"/>
          </p:nvPr>
        </p:nvSpPr>
        <p:spPr>
          <a:xfrm>
            <a:off x="1524000" y="139741"/>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החיבור לכריית מידע ודרכי איסוף הנתונים</a:t>
            </a:r>
            <a:endParaRPr dirty="0">
              <a:solidFill>
                <a:srgbClr val="B9863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BCAD73F0-867D-68D2-ED82-F021A14119DA}"/>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A7B76A9D-04AC-53F0-EB54-14FA1F3565E1}"/>
              </a:ext>
            </a:extLst>
          </p:cNvPr>
          <p:cNvSpPr txBox="1">
            <a:spLocks noGrp="1"/>
          </p:cNvSpPr>
          <p:nvPr>
            <p:ph type="title"/>
          </p:nvPr>
        </p:nvSpPr>
        <p:spPr>
          <a:xfrm>
            <a:off x="806400" y="1163464"/>
            <a:ext cx="7725600" cy="252293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מערך הנתונים המתואר הוא אמצעי שיכול לעזור לנו באמצעות עיבוד וניתוח הנתונים עם שימוש בכלי בינה מלאכותית. ניתן ליישם זאת בתחומים שונים כגון, תכנון אסטרטגיית צוות, ניהול עומס עבודה של שחקנים וניתוח זרימת המשחק על המגרש. אנחנו יכולים להנחות ולהנחות את השחקנים לעשות יותר וליזום חלק מפעולות המשחק שאנו יכולים לקבוע שהן אפקטיביות ויכולות לשפר ולעזור לצוות במשימות המפתח של המשחק - להבקיע שערים, לבנות את המשחק כראוי, והימנעות מספיגת שערים.</a:t>
            </a:r>
            <a:endParaRPr sz="2100" dirty="0"/>
          </a:p>
        </p:txBody>
      </p:sp>
      <p:sp>
        <p:nvSpPr>
          <p:cNvPr id="458" name="Google Shape;458;p41">
            <a:extLst>
              <a:ext uri="{FF2B5EF4-FFF2-40B4-BE49-F238E27FC236}">
                <a16:creationId xmlns:a16="http://schemas.microsoft.com/office/drawing/2014/main" id="{407CC6A3-A32B-04A6-CEBC-F2B7B11BC3DB}"/>
              </a:ext>
            </a:extLst>
          </p:cNvPr>
          <p:cNvSpPr txBox="1">
            <a:spLocks noGrp="1"/>
          </p:cNvSpPr>
          <p:nvPr>
            <p:ph type="subTitle" idx="1"/>
          </p:nvPr>
        </p:nvSpPr>
        <p:spPr>
          <a:xfrm>
            <a:off x="1591044" y="161629"/>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איך ניתוח הנתונים יכול לעזור לקבוצה?</a:t>
            </a:r>
            <a:endParaRPr dirty="0">
              <a:solidFill>
                <a:srgbClr val="B9863A"/>
              </a:solidFill>
            </a:endParaRPr>
          </a:p>
        </p:txBody>
      </p:sp>
    </p:spTree>
    <p:extLst>
      <p:ext uri="{BB962C8B-B14F-4D97-AF65-F5344CB8AC3E}">
        <p14:creationId xmlns:p14="http://schemas.microsoft.com/office/powerpoint/2010/main" val="120642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D82A3B4-EC2F-A555-5333-93D9D8D40C20}"/>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39CFBBA6-BEFC-C8E3-D24A-484A7B202803}"/>
              </a:ext>
            </a:extLst>
          </p:cNvPr>
          <p:cNvSpPr txBox="1">
            <a:spLocks noGrp="1"/>
          </p:cNvSpPr>
          <p:nvPr>
            <p:ph type="title"/>
          </p:nvPr>
        </p:nvSpPr>
        <p:spPr>
          <a:xfrm>
            <a:off x="667842" y="752850"/>
            <a:ext cx="7080504" cy="39586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ניתן ליישם ולשלב בינה מלאכותית וכריית נתונים כדי לעזור לנו להתכונן בצורה טובה יותר לעונה ולהשיג יותר ניצחונות וגביעים. אנו יכולים לעשות זאת על ידי:</a:t>
            </a:r>
            <a:br>
              <a:rPr lang="he-IL" sz="2100" dirty="0"/>
            </a:br>
            <a:r>
              <a:rPr lang="he-IL" sz="2100" b="1" u="sng" dirty="0"/>
              <a:t>מודל תחזית</a:t>
            </a:r>
            <a:r>
              <a:rPr lang="he-IL" sz="2100" dirty="0"/>
              <a:t>: לתכנן ולאמן מודלים מבוססים בינה מלאכותית על מנת לחזות ערכים כמותיים שונים, כמו: הבקעת שערים, מספר בישולים או שערים נקיים משוערים לשחקן מסוים בהתאם לתפקידו על המגרש.. </a:t>
            </a:r>
            <a:br>
              <a:rPr lang="he-IL" sz="2100" dirty="0"/>
            </a:br>
            <a:r>
              <a:rPr lang="he-IL" sz="2100" b="1" u="sng" dirty="0"/>
              <a:t>פרופיל שחקנים</a:t>
            </a:r>
            <a:r>
              <a:rPr lang="he-IL" sz="2100" dirty="0"/>
              <a:t>: לבנות פרופיל מותאם אישית עבור השחקנים על ידי בחירת המאפיינים הרצויים, יסייע לנו להבין את סט הכישורים והיכולות של השחקן.</a:t>
            </a:r>
            <a:br>
              <a:rPr lang="he-IL" sz="2100" dirty="0"/>
            </a:br>
            <a:r>
              <a:rPr lang="he-IL" sz="2100" b="1" u="sng" dirty="0"/>
              <a:t>התאמת תפקידים</a:t>
            </a:r>
            <a:r>
              <a:rPr lang="he-IL" sz="2100" dirty="0"/>
              <a:t>: היום, קבוצת הכישורים של השחקנים רחבה יותר. השחקנים יכולים להתאים למספר תפקידים, שחקן הגנה יכול לשחק כקשר אמצע ולהביא את איכות ההגנה שלו לתפקיד של קשר אמצע.</a:t>
            </a:r>
            <a:endParaRPr lang="en-US" sz="2100" dirty="0"/>
          </a:p>
        </p:txBody>
      </p:sp>
      <p:sp>
        <p:nvSpPr>
          <p:cNvPr id="458" name="Google Shape;458;p41">
            <a:extLst>
              <a:ext uri="{FF2B5EF4-FFF2-40B4-BE49-F238E27FC236}">
                <a16:creationId xmlns:a16="http://schemas.microsoft.com/office/drawing/2014/main" id="{F460C740-E197-9FD4-A0D7-F353C0A7D053}"/>
              </a:ext>
            </a:extLst>
          </p:cNvPr>
          <p:cNvSpPr txBox="1">
            <a:spLocks noGrp="1"/>
          </p:cNvSpPr>
          <p:nvPr>
            <p:ph type="subTitle" idx="1"/>
          </p:nvPr>
        </p:nvSpPr>
        <p:spPr>
          <a:xfrm>
            <a:off x="1396644" y="-68918"/>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שילוב בינה מלאכותית</a:t>
            </a:r>
            <a:endParaRPr dirty="0">
              <a:solidFill>
                <a:srgbClr val="B9863A"/>
              </a:solidFill>
            </a:endParaRPr>
          </a:p>
        </p:txBody>
      </p:sp>
    </p:spTree>
    <p:extLst>
      <p:ext uri="{BB962C8B-B14F-4D97-AF65-F5344CB8AC3E}">
        <p14:creationId xmlns:p14="http://schemas.microsoft.com/office/powerpoint/2010/main" val="216363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FD82A3B4-EC2F-A555-5333-93D9D8D40C20}"/>
            </a:ext>
          </a:extLst>
        </p:cNvPr>
        <p:cNvGrpSpPr/>
        <p:nvPr/>
      </p:nvGrpSpPr>
      <p:grpSpPr>
        <a:xfrm>
          <a:off x="0" y="0"/>
          <a:ext cx="0" cy="0"/>
          <a:chOff x="0" y="0"/>
          <a:chExt cx="0" cy="0"/>
        </a:xfrm>
      </p:grpSpPr>
      <p:sp>
        <p:nvSpPr>
          <p:cNvPr id="457" name="Google Shape;457;p41">
            <a:extLst>
              <a:ext uri="{FF2B5EF4-FFF2-40B4-BE49-F238E27FC236}">
                <a16:creationId xmlns:a16="http://schemas.microsoft.com/office/drawing/2014/main" id="{39CFBBA6-BEFC-C8E3-D24A-484A7B202803}"/>
              </a:ext>
            </a:extLst>
          </p:cNvPr>
          <p:cNvSpPr txBox="1">
            <a:spLocks noGrp="1"/>
          </p:cNvSpPr>
          <p:nvPr>
            <p:ph type="title"/>
          </p:nvPr>
        </p:nvSpPr>
        <p:spPr>
          <a:xfrm>
            <a:off x="826242" y="1811250"/>
            <a:ext cx="7080504" cy="20479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2100" dirty="0"/>
              <a:t>כיום, קבוצות כדורגל בטופ העולמי, מחזיקות מחלקת אנליסטים שלמות המבצעות איסוף וניתוח נתונים באמצעות כלים מתקדמים המבוססים על בינה מלאכותית. </a:t>
            </a:r>
            <a:br>
              <a:rPr lang="he-IL" sz="2100" dirty="0"/>
            </a:br>
            <a:r>
              <a:rPr lang="en-US" sz="2100" dirty="0"/>
              <a:t> </a:t>
            </a:r>
            <a:r>
              <a:rPr lang="he-IL" sz="2100" dirty="0"/>
              <a:t>הפעילות שלהם באה לידי ביטוי במספר אופנים – </a:t>
            </a:r>
            <a:br>
              <a:rPr lang="he-IL" sz="2100" dirty="0"/>
            </a:br>
            <a:r>
              <a:rPr lang="he-IL" sz="2100" b="1" u="sng" dirty="0"/>
              <a:t>לפני המשחק– </a:t>
            </a:r>
            <a:r>
              <a:rPr lang="he-IL" sz="2100" dirty="0"/>
              <a:t>ניתוח הקבוצה היריבה, והתאמת השחקנים והטקטיקה המתאימה למשחק הקרוב.</a:t>
            </a:r>
            <a:br>
              <a:rPr lang="en-US" sz="2100" dirty="0"/>
            </a:br>
            <a:r>
              <a:rPr lang="he-IL" sz="2100" b="1" u="sng" dirty="0"/>
              <a:t>במשחק עצמו</a:t>
            </a:r>
            <a:r>
              <a:rPr lang="he-IL" sz="2100" dirty="0"/>
              <a:t>– ניתוח הקבוצות על המגרש בלייב באמצעות כלי למידת מכונה ולמידה עמוקה המנתחת את השחקנים ומוציאה נתונים באופן שוטף במהלך המשחק. האנליסטים מעבירים באופן שוטף את המסקנות לספסל ולמאמן על מנת לבצע התאמות תוך כדי המשחק.</a:t>
            </a:r>
            <a:br>
              <a:rPr lang="he-IL" sz="2100" dirty="0"/>
            </a:br>
            <a:r>
              <a:rPr lang="he-IL" sz="2100" b="1" u="sng" dirty="0"/>
              <a:t>לאחר המשחק </a:t>
            </a:r>
            <a:r>
              <a:rPr lang="he-IL" sz="2100" dirty="0"/>
              <a:t>– ניתוח המשחק, הסקת מסקנות למשחק הבא, שיפור שימור</a:t>
            </a:r>
            <a:br>
              <a:rPr lang="he-IL" sz="2100" dirty="0"/>
            </a:br>
            <a:endParaRPr lang="en-US" sz="2100" dirty="0"/>
          </a:p>
        </p:txBody>
      </p:sp>
      <p:sp>
        <p:nvSpPr>
          <p:cNvPr id="458" name="Google Shape;458;p41">
            <a:extLst>
              <a:ext uri="{FF2B5EF4-FFF2-40B4-BE49-F238E27FC236}">
                <a16:creationId xmlns:a16="http://schemas.microsoft.com/office/drawing/2014/main" id="{F460C740-E197-9FD4-A0D7-F353C0A7D053}"/>
              </a:ext>
            </a:extLst>
          </p:cNvPr>
          <p:cNvSpPr txBox="1">
            <a:spLocks noGrp="1"/>
          </p:cNvSpPr>
          <p:nvPr>
            <p:ph type="subTitle" idx="1"/>
          </p:nvPr>
        </p:nvSpPr>
        <p:spPr>
          <a:xfrm>
            <a:off x="1396644" y="-68918"/>
            <a:ext cx="5622900" cy="1001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dirty="0">
                <a:solidFill>
                  <a:srgbClr val="B9863A"/>
                </a:solidFill>
              </a:rPr>
              <a:t>שילוב כריית הנתונים והאנליזה בפועל</a:t>
            </a:r>
            <a:endParaRPr dirty="0">
              <a:solidFill>
                <a:srgbClr val="B9863A"/>
              </a:solidFill>
            </a:endParaRPr>
          </a:p>
        </p:txBody>
      </p:sp>
    </p:spTree>
    <p:extLst>
      <p:ext uri="{BB962C8B-B14F-4D97-AF65-F5344CB8AC3E}">
        <p14:creationId xmlns:p14="http://schemas.microsoft.com/office/powerpoint/2010/main" val="912641865"/>
      </p:ext>
    </p:extLst>
  </p:cSld>
  <p:clrMapOvr>
    <a:masterClrMapping/>
  </p:clrMapOvr>
</p:sld>
</file>

<file path=ppt/theme/theme1.xml><?xml version="1.0" encoding="utf-8"?>
<a:theme xmlns:a="http://schemas.openxmlformats.org/drawingml/2006/main" name="Soccer Player Portfolio by Slidesgo">
  <a:themeElements>
    <a:clrScheme name="Simple Light">
      <a:dk1>
        <a:srgbClr val="000000"/>
      </a:dk1>
      <a:lt1>
        <a:srgbClr val="FFFFFF"/>
      </a:lt1>
      <a:dk2>
        <a:srgbClr val="FFFFFF"/>
      </a:dk2>
      <a:lt2>
        <a:srgbClr val="FFFFFF"/>
      </a:lt2>
      <a:accent1>
        <a:srgbClr val="FFFFFF"/>
      </a:accent1>
      <a:accent2>
        <a:srgbClr val="212121"/>
      </a:accent2>
      <a:accent3>
        <a:srgbClr val="FF9900"/>
      </a:accent3>
      <a:accent4>
        <a:srgbClr val="FFAB40"/>
      </a:accent4>
      <a:accent5>
        <a:srgbClr val="FFFFFF"/>
      </a:accent5>
      <a:accent6>
        <a:srgbClr val="FFFFFF"/>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2563</Words>
  <Application>Microsoft Office PowerPoint</Application>
  <PresentationFormat>‫הצגה על המסך (16:9)</PresentationFormat>
  <Paragraphs>105</Paragraphs>
  <Slides>35</Slides>
  <Notes>35</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35</vt:i4>
      </vt:variant>
    </vt:vector>
  </HeadingPairs>
  <TitlesOfParts>
    <vt:vector size="40" baseType="lpstr">
      <vt:lpstr>Anaheim</vt:lpstr>
      <vt:lpstr>Archivo Black</vt:lpstr>
      <vt:lpstr>Söhne</vt:lpstr>
      <vt:lpstr>Arial</vt:lpstr>
      <vt:lpstr>Soccer Player Portfolio by Slidesgo</vt:lpstr>
      <vt:lpstr>סמינריון בכריית מידע</vt:lpstr>
      <vt:lpstr>כדורגל </vt:lpstr>
      <vt:lpstr>בעיות עסקיות</vt:lpstr>
      <vt:lpstr>"על בסיס תחזית ההכנסות וההקצאות לעיל, הסכום הכולל הזמין לחלוקה למועדונים המשתתפים ב-2022/2023 הוא 2.732 מיליארד יורו, מתוכם 2.032 מיליארד יורו יחולקו למועדונים המתחרים בליגת האלופות ובסופר קאפ של אופ"א.  זהו ציטוט רשמי ממסמך הנשלח בקדם העונה מטעם אופ''א – הארגון שמאגד את הכדורגל באירופה. בהתאם לביצועי הקבוצה, ישנן מדרגות פרסים והכנסות, ככל שמצליחים יותר גם ההכנסות השונות עולות. </vt:lpstr>
      <vt:lpstr>כיצד ניתן להתגבר על הבעיות?</vt:lpstr>
      <vt:lpstr>שחקני כדורגל מייצרים נתונים בהיקפים עצומים. כל שחקן עונד רצועת זרוע עם חיישן מיקום שעוקבת אחר מיקומו במגרש, מהירות התנועה שלו, ספרינטים, מפות חום של המיקומים השכיחים ביותר על המגרש.  כל פעילות על המגרש עם או ללא הכדור מנוטרת ומשמשת לניתוח ביצועים מתקדם. למשל, נגיעה בכדור באזורים שונים, מסירה, חטיפה, בעיטה וכל פעולה אחרת עם הכדור. ניתן להשתמש בנתונים אלו לניתוח מתקדם באמצעות מודלים וכלים הכוללים בינה מלאכותית להסקת מסקנות ולשיפור היכולת הקבוצתית והאישית של כל שחקן. בעבודה זו נתעסק בפעילויות עם הכדור ובלעדיו ובעיקר בנתונים כמותיים.</vt:lpstr>
      <vt:lpstr>מערך הנתונים המתואר הוא אמצעי שיכול לעזור לנו באמצעות עיבוד וניתוח הנתונים עם שימוש בכלי בינה מלאכותית. ניתן ליישם זאת בתחומים שונים כגון, תכנון אסטרטגיית צוות, ניהול עומס עבודה של שחקנים וניתוח זרימת המשחק על המגרש. אנחנו יכולים להנחות ולהנחות את השחקנים לעשות יותר וליזום חלק מפעולות המשחק שאנו יכולים לקבוע שהן אפקטיביות ויכולות לשפר ולעזור לצוות במשימות המפתח של המשחק - להבקיע שערים, לבנות את המשחק כראוי, והימנעות מספיגת שערים.</vt:lpstr>
      <vt:lpstr>ניתן ליישם ולשלב בינה מלאכותית וכריית נתונים כדי לעזור לנו להתכונן בצורה טובה יותר לעונה ולהשיג יותר ניצחונות וגביעים. אנו יכולים לעשות זאת על ידי: מודל תחזית: לתכנן ולאמן מודלים מבוססים בינה מלאכותית על מנת לחזות ערכים כמותיים שונים, כמו: הבקעת שערים, מספר בישולים או שערים נקיים משוערים לשחקן מסוים בהתאם לתפקידו על המגרש..  פרופיל שחקנים: לבנות פרופיל מותאם אישית עבור השחקנים על ידי בחירת המאפיינים הרצויים, יסייע לנו להבין את סט הכישורים והיכולות של השחקן. התאמת תפקידים: היום, קבוצת הכישורים של השחקנים רחבה יותר. השחקנים יכולים להתאים למספר תפקידים, שחקן הגנה יכול לשחק כקשר אמצע ולהביא את איכות ההגנה שלו לתפקיד של קשר אמצע.</vt:lpstr>
      <vt:lpstr>כיום, קבוצות כדורגל בטופ העולמי, מחזיקות מחלקת אנליסטים שלמות המבצעות איסוף וניתוח נתונים באמצעות כלים מתקדמים המבוססים על בינה מלאכותית.   הפעילות שלהם באה לידי ביטוי במספר אופנים –  לפני המשחק– ניתוח הקבוצה היריבה, והתאמת השחקנים והטקטיקה המתאימה למשחק הקרוב. במשחק עצמו– ניתוח הקבוצות על המגרש בלייב באמצעות כלי למידת מכונה ולמידה עמוקה המנתחת את השחקנים ומוציאה נתונים באופן שוטף במהלך המשחק. האנליסטים מעבירים באופן שוטף את המסקנות לספסל ולמאמן על מנת לבצע התאמות תוך כדי המשחק. לאחר המשחק – ניתוח המשחק, הסקת מסקנות למשחק הבא, שיפור שימור </vt:lpstr>
      <vt:lpstr>עבודה סמינריון זו מתבססת על מערך נתונים של שחקנים מליגת הכדורגל הראשונה והשנייה בספרד, "לה ליגה" "לה ליגה 2". הנתונים שנאספו בעונת 2021-2022.הנתונים נאספים ממשחקי העונה הרגילה, 38 משחקים בסה‘’כ. בסט הנתונים הוכנסו גם דגימות מליגת הנשים, בעבודה זו החלטתי להוציא את דגימות אלו עקב חוסר התאמה בין נתוני הגברים לנשים.</vt:lpstr>
      <vt:lpstr>מצגת של PowerPoint‏</vt:lpstr>
      <vt:lpstr>האתגרים הנוספים בנתונים הם חיפוש התכונות היעילות ביותר עבור העמדות הספציפיות של השחקן. אילו תכונות יהיו חשובות לשחקנים התקיפים לצורך הבקעה ובישול שערים? או עבור מגנים איזה נתונים יצביעו על מגן איכותי שעוזר לקבוצתו לשמור על השער?</vt:lpstr>
      <vt:lpstr>מצגת של PowerPoint‏</vt:lpstr>
      <vt:lpstr>רדאר התכונות לשחקן יכול להדגים את פרופיל השחקן ולהראות לנו אילו תכונות ויכולות הן החזקות והמשמעותיות אצלו ומה יכול להיות סגנון התמחותו. בחרתי בפיצ'רים שונים וחשובים שיכולים להציג סגנונות ומאפיינים שונים של שחקנים. זה יעזור לנו להכווין את השחקן כדי להפיק יותר מהפעולות והכישורים החזקים שלו עם הכדור.  בשני הרדארים שמוצגים, אנו יכולים לראות שני קשרים באותה קבוצה בעלי סגנון שונה. אחד מהם עושה יותר פעולות הגנתיות על מנת לחטוף את הכדור מהיריבה ולהעביר אותו קדימה (ואלוורדה) והשני הוא קשר קלאסי אשר מטרתו במשחק היא לנווט את הכדור אל השחקנים השונים ולנהל את המשחק(קרוס).</vt:lpstr>
      <vt:lpstr>סמינריון בכריית מידע</vt:lpstr>
      <vt:lpstr>מועדוני כדורגל מתמודדים עם אתגרים עסקיים משמעותיים בשוק תחרותי ביותר. רכישות לא מוצלחות של שחקנים, הפסדים ספורטיביים, וירידה בליגה עלולים לגרום לאיבוד הכנסות חיוניות מחסויות וזכויות שידור. ניהול חכם של משאבים ובחירת שחקנים נכונה הם המפתח להצלחה העסקית והספורטיבית של המועדון.</vt:lpstr>
      <vt:lpstr>בינה מלאכותית מהווה את הפתרון לאתגרים אלו, על ידי הפיכת הנתונים הרבים הנאספים בכל משחק לתובנות עמוקות לשיפור הביצועים. עם כלים כמו למידת מכונה וניתוח נתונים מתקדם, ניתן לזהות תכונות של שחקנים, להתאים אסטרטגיות ולפתח תוכניות אימון מדויקות, ובכך לקבל יתרון תחרותי במגרש</vt:lpstr>
      <vt:lpstr>בעבודה זו, החלטתי לחקור ולבדוק את הבקעת השערים לשחקנים. המטרה היא לנסות ולחזות את כמות השערים של שחקן בסוף העונה. אחת המטרות החשובות במשחק בכדי לנצח היא הבקעת שערים וקבוצות משקיעות סכומים אסטרונומיים ברכישת שחקני התקפה. באופן עקבי, שחקני התקפה בדרך כלל עולים ומשתכרים יותר משחקני התקפה, מעבר ליוקרה הספורטיבית.</vt:lpstr>
      <vt:lpstr>מצגת של PowerPoint‏</vt:lpstr>
      <vt:lpstr>פיצ'רים שנשארו בחוץ מחשש לאוברפיטינג – הפיצ'רים הבאים קשורים באופן ישיר להבקעת שערים מכוון שהם מונים את כמות השערים של אותו שחקן. הפיצ'רים הללו נותרו בחוץ.  </vt:lpstr>
      <vt:lpstr>לבניית המודלים לחיזוי שערים צפויים בעונה לשחקן, השתמשתי במס' פיצ'רים שנבחרו על ידי המודל שהוצג בשקופיות הקודמות. השתמשתי ברגרסיית רידג' לבחרית פיצ'רים אלו, בכדי לחזות באופן רציף תוך שימוש ברגולריזציה כדי למנוע אוברפיטינג. השימוש ברגרסיית רידג מאפשר לאתר את הפיצ'רים המשפיעים ביותר על מספר השערים ששחקן כובש תוך התעלמות מתכונות שאינן רלוונטיות או ישירות קשורות לשערים.    </vt:lpstr>
      <vt:lpstr>מצגת של PowerPoint‏</vt:lpstr>
      <vt:lpstr>הפיצ'רים הללו נבחרו כמשפיעים ביותר על חיזוי הבקעת השערים בעזרת המודל לבחירת הפיצ'רים בנוסף לאבחנה וידע מקצועי. </vt:lpstr>
      <vt:lpstr>מצגת של PowerPoint‏</vt:lpstr>
      <vt:lpstr> הרעיון:  רגרסיית יער אקראי הינו מודל של יער אקראי שמשלב מספר רב של עצי החלטה כדי להגיע לחיזוי מדויק ויציב ככל הניתן. המודל בונה כל עץ החלטה באופן עצמאי ואקראי, ולבסוף משלב את תוצאות החיזוי של כל העצים לחיזוי הסופי. השימוש:  היתרון העיקרי של יער אקראי הוא יכולתו להתמודד עם מספר גדול של תכונות ולמזער סיכון של אוברפיטינג, מה שהופך אותו לבחירה מועדפת כאשר מעוניינים לנתח נתונים מורכבים עם הרבה פיצ'רים, כמו בסט הנתונים שבו אנו משתמשים הכולל כמות רחב של פיצ'רים. </vt:lpstr>
      <vt:lpstr> הרעיון:  הוא דגם רגרסיה לינארית המצרף עונש על המקדמים של המשתנים שעלולה להוביל לאפס מקדמים עבור תכונות מסוימות, דבר שיכול להוות בחירה אוטומטית של תכונות ולמנוע אוברפיטינג. השימוש:  הינו מועיל כאשר אנו רוצים להפחית את מספר התכונות המשתתפות במודל לאלו שבאמת משפיעות על המשתנה התלוי, וזאת על ידי הענשה על תכונות עם תרומה נמוכה או אפסית. זה מאפשר פשטות ופרשנות גבוהה יותר של המודל.   </vt:lpstr>
      <vt:lpstr> הרעיון:  הינו דגם מודל המשלב בין רידג' ולאסו והינו מנסה לשלב את היתרונות של שני העולמות: היכולת לבצע בחירה של תכונות והיציבות במקרים של תכונות קורלטיביות או נתונים עם ממדיות גבוהה. השימוש: מתאים במיוחד כאשר יש תכונות רבות שחלקן עלולות להיות מתואמות זו לזו. המודל מאפשר לשמר את התכונות הרלוונטיות תוך מתן משקל נמוך לתכונות פחות משמעותיות, מבלי לאפס אותן לחלוטין, כך שמתקבל מודל לינארי אופטימלי.</vt:lpstr>
      <vt:lpstr>הרעיון: אלגוריתם שמטרתו לייצר סדרה של דגמים (בדרך כלל עצים החלטה) שמשפרים זה את זה באופן איטרטיבי. כל דגם חדש מנסה לתקן את השגיאות של הדגם הקודם, ובכך לשפר את החיזויים בכל פעם. השימוש: מתאים למשימות שבהן יש צורך בחיזויים מדויקים ויציבים. הוא ידוע ביכולתו להתמודד טוב עם נתונים מורכבים וממדים גבוהים ומספק כלים רבים להערכת מודלים, לאופטימיזציה ולקביעת חשיבות הפיצ'רים.</vt:lpstr>
      <vt:lpstr>מצגת של PowerPoint‏</vt:lpstr>
      <vt:lpstr>להלן תוצאות הפלט של המודל. ניתן לראות כי יש תוצאות טובות, וגם תוצאות פחות טובות כמו השחקן אלכסנדר איזק. על אף החיזוי הגבוה והמוטעה, ניתן להסיק גם מסקנות אמיתיות, מהחיזוי הגבוה והשגוי, למשל ששחקן זה מגיע להמון מצבים אך ממעט לכבוש. מנגד, קארים בנזמה – כבש 27 שערים והמודל חזה רק 21. ניתן להסיק כי שחקן זה מנצל את מצביו כראוי וצריך מעט מצבים בכדי לכבוש שער.</vt:lpstr>
      <vt:lpstr>מצגת של PowerPoint‏</vt:lpstr>
      <vt:lpstr>המודל המדויק ביותר – רגרסיית יער אקראית. גרף המראה לפי דגימה – הנקודה האדומה הערך החזוי והנקודה הירוקה הערך אמיתי. באופן כללי ניתן להגיד כי המודל חוזה בצורה אמינה ומדויקת ככל הניתן בהתאם לנתונים הקיימים. </vt:lpstr>
      <vt:lpstr>בהיסטוגרמה זו, רוב השגיאות מתקבצות בסביבות 0, מה שמצביע על כך שתחזיות רבות היו די מדויקות או קרובות למספר השערים האמיתי. עם זאת, הזנבות משני הצדדים מצביעים על כך שהיו גם כמה תחזיות שלא היו מדוייקות, אך המודל הינו מאוזן. אם העקומה מוטה לצד אחד, זה יציע חיזוי יתר לטובה או לרעה. </vt:lpstr>
      <vt:lpstr>שיפור דיוק המודל ניתן לשפר את דיוק המודל באמצעות הוספת ערכים וסט נתונים נוספים העוסקים בתכונות שלא נמצאות בסט המתבסס בעבודה. נתונים נוספים יכולים להיות מפות חום שכיחות של שחקנים, תאוצות והתנהגויות נוספות עם וללא הכדור יכולות לתרום רבות לדיוק המודל.  את המודל ניתן להטמיע בקלות בארגונים ובמועדונים באמצעות דוחות שמתקבלים על ידי התחרויות השונות על ביצועי השחקנים, שימוש באמצעים טכנולוגים כמו חיישני כדור ורצועות חיישני מיקום ושימוש בממשק תכנות יישומים לכריית מידע מאתרי תוצאות ונתוני ספורט שוטפים או חוזי שותפות איתם בהתאם להגבלות המשפטיות. </vt:lpstr>
      <vt:lpstr>ניתן לראות כי אפשר וכדאי להשתמש בכלים המבוססים בינה מלאכותית בכדי לנתח, לחקור ולשפר את הביצועים של שחקני כדורגל. עם זאת, מומלץ לאסוף נתונים נוספים, כגון מיקומי השחקנים לאורך המשחק, פעולות נוספות ללא הכדור ונתונים קבוצתיים בכדי לבצע הערכות נוספות ואפילו מדויקות יותר גם בענף ספורט בעל המון משתנים תלויים ובלתי תלויים כמו כדורגל. בסך הכל אני מרוצה מדיוק המודל אף על פי שניתן לשפר. נהניתי מעשיית העבודה ולמדתי המון על המודלים והכלים השונים בהם התבססתי בעבודה.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סמינר בכריית נתונים</dc:title>
  <dc:creator>Shimon Zaki</dc:creator>
  <cp:lastModifiedBy>שמעון זכאי</cp:lastModifiedBy>
  <cp:revision>18</cp:revision>
  <dcterms:modified xsi:type="dcterms:W3CDTF">2024-04-14T20:28:37Z</dcterms:modified>
</cp:coreProperties>
</file>